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9" r:id="rId3"/>
    <p:sldId id="258" r:id="rId4"/>
    <p:sldId id="310" r:id="rId5"/>
    <p:sldId id="292" r:id="rId6"/>
    <p:sldId id="294" r:id="rId7"/>
    <p:sldId id="296" r:id="rId8"/>
    <p:sldId id="298" r:id="rId9"/>
    <p:sldId id="299" r:id="rId10"/>
    <p:sldId id="301" r:id="rId11"/>
    <p:sldId id="308" r:id="rId12"/>
    <p:sldId id="269" r:id="rId13"/>
    <p:sldId id="311" r:id="rId14"/>
    <p:sldId id="270" r:id="rId15"/>
    <p:sldId id="274" r:id="rId16"/>
    <p:sldId id="275" r:id="rId17"/>
    <p:sldId id="282" r:id="rId18"/>
    <p:sldId id="280" r:id="rId19"/>
    <p:sldId id="283" r:id="rId20"/>
    <p:sldId id="281" r:id="rId21"/>
    <p:sldId id="284" r:id="rId22"/>
    <p:sldId id="285" r:id="rId23"/>
    <p:sldId id="313" r:id="rId24"/>
    <p:sldId id="286" r:id="rId25"/>
    <p:sldId id="314" r:id="rId26"/>
    <p:sldId id="261" r:id="rId27"/>
    <p:sldId id="315" r:id="rId28"/>
    <p:sldId id="263" r:id="rId29"/>
    <p:sldId id="265" r:id="rId30"/>
    <p:sldId id="312" r:id="rId31"/>
    <p:sldId id="267" r:id="rId32"/>
    <p:sldId id="31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4ED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07" autoAdjust="0"/>
  </p:normalViewPr>
  <p:slideViewPr>
    <p:cSldViewPr snapToGrid="0" snapToObjects="1">
      <p:cViewPr>
        <p:scale>
          <a:sx n="90" d="100"/>
          <a:sy n="90" d="100"/>
        </p:scale>
        <p:origin x="-10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fonso:Documents:Transfer:AAA%20-%20Abstracts%20and%20meetings:2015:EAHAD:UKHC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endParaRPr lang="en-US" sz="2800" dirty="0"/>
          </a:p>
        </c:rich>
      </c:tx>
      <c:layout>
        <c:manualLayout>
          <c:xMode val="edge"/>
          <c:yMode val="edge"/>
          <c:x val="0.0355136581234035"/>
          <c:y val="0.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Sheet1!$E$22</c:f>
              <c:strCache>
                <c:ptCount val="1"/>
                <c:pt idx="0">
                  <c:v>Advate nR</c:v>
                </c:pt>
              </c:strCache>
            </c:strRef>
          </c:tx>
          <c:spPr>
            <a:ln>
              <a:solidFill>
                <a:srgbClr val="3366FF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3366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Sheet1!$E$23:$E$25</c:f>
              <c:numCache>
                <c:formatCode>0.0</c:formatCode>
                <c:ptCount val="3"/>
                <c:pt idx="0">
                  <c:v>14.28571428571428</c:v>
                </c:pt>
                <c:pt idx="1">
                  <c:v>22.98850574712644</c:v>
                </c:pt>
                <c:pt idx="2">
                  <c:v>26.66666666666667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Sheet1!$F$22</c:f>
              <c:strCache>
                <c:ptCount val="1"/>
                <c:pt idx="0">
                  <c:v>Kogenate nR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Sheet1!$F$23:$F$25</c:f>
              <c:numCache>
                <c:formatCode>0.0</c:formatCode>
                <c:ptCount val="3"/>
                <c:pt idx="0">
                  <c:v>36.3636363636363</c:v>
                </c:pt>
                <c:pt idx="1">
                  <c:v>44.0</c:v>
                </c:pt>
                <c:pt idx="2">
                  <c:v>14.81481481481481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Sheet1!$G$22</c:f>
              <c:strCache>
                <c:ptCount val="1"/>
                <c:pt idx="0">
                  <c:v>Adavte R</c:v>
                </c:pt>
              </c:strCache>
            </c:strRef>
          </c:tx>
          <c:spPr>
            <a:ln>
              <a:solidFill>
                <a:srgbClr val="3366FF"/>
              </a:solidFill>
              <a:prstDash val="sysDash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3366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Sheet1!$G$23:$G$25</c:f>
              <c:numCache>
                <c:formatCode>0.0</c:formatCode>
                <c:ptCount val="3"/>
                <c:pt idx="0">
                  <c:v>40.0</c:v>
                </c:pt>
                <c:pt idx="1">
                  <c:v>20.0</c:v>
                </c:pt>
                <c:pt idx="2">
                  <c:v>38.46153846153847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Sheet1!$H$22</c:f>
              <c:strCache>
                <c:ptCount val="1"/>
                <c:pt idx="0">
                  <c:v>Kogenate R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Sheet1!$H$23:$H$25</c:f>
              <c:numCache>
                <c:formatCode>0.0</c:formatCode>
                <c:ptCount val="3"/>
                <c:pt idx="0">
                  <c:v>40.0</c:v>
                </c:pt>
                <c:pt idx="1">
                  <c:v>83.33333333333324</c:v>
                </c:pt>
                <c:pt idx="2">
                  <c:v>20.0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3663160"/>
        <c:axId val="-2133667000"/>
      </c:lineChart>
      <c:catAx>
        <c:axId val="-2133663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33667000"/>
        <c:crosses val="autoZero"/>
        <c:auto val="1"/>
        <c:lblAlgn val="ctr"/>
        <c:lblOffset val="100"/>
        <c:noMultiLvlLbl val="0"/>
      </c:catAx>
      <c:valAx>
        <c:axId val="-21336670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-213366316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6412-5755-C442-8355-F2B83BC13A1B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1518-2AB8-BB4E-8DDB-55D9C2B7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4A3A-E250-F048-9148-9F9267942572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ACE4-094A-B044-A7BF-C8D19E36C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A65888-23F5-43BD-80D9-E534B425EDF8}" type="slidenum">
              <a:rPr lang="fr-FR" altLang="en-US" sz="1000" smtClean="0"/>
              <a:pPr/>
              <a:t>2</a:t>
            </a:fld>
            <a:endParaRPr lang="fr-FR" alt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Accounting for </a:t>
            </a:r>
            <a:r>
              <a:rPr lang="en-US" sz="1200" dirty="0" err="1" smtClean="0"/>
              <a:t>centre</a:t>
            </a:r>
            <a:r>
              <a:rPr lang="en-US" sz="1200" dirty="0" smtClean="0"/>
              <a:t>-effects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marginal (or population averaged) approach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conditional (or </a:t>
            </a:r>
            <a:r>
              <a:rPr lang="en-US" sz="1200" dirty="0" err="1" smtClean="0"/>
              <a:t>centre</a:t>
            </a:r>
            <a:r>
              <a:rPr lang="en-US" sz="1200" dirty="0" smtClean="0"/>
              <a:t> specific) approach.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Kahan</a:t>
            </a:r>
            <a:r>
              <a:rPr lang="en-US" dirty="0" smtClean="0"/>
              <a:t>, B. C. (2014). Accounting for </a:t>
            </a:r>
            <a:r>
              <a:rPr lang="en-US" dirty="0" err="1" smtClean="0"/>
              <a:t>centre</a:t>
            </a:r>
            <a:r>
              <a:rPr lang="en-US" dirty="0" smtClean="0"/>
              <a:t>-effects in </a:t>
            </a:r>
            <a:r>
              <a:rPr lang="en-US" dirty="0" err="1" smtClean="0"/>
              <a:t>multicentre</a:t>
            </a:r>
            <a:r>
              <a:rPr lang="en-US" dirty="0" smtClean="0"/>
              <a:t> trials with a binary outcome – when , why , and how ? BMC Medical Research Methodology, 14(1), 1–11.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Split in three slides to interrogate point by point</a:t>
            </a:r>
          </a:p>
          <a:p>
            <a:endParaRPr lang="en-US" dirty="0" smtClean="0"/>
          </a:p>
          <a:p>
            <a:r>
              <a:rPr lang="en-US" dirty="0" err="1" smtClean="0"/>
              <a:t>alfonso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8/20 – 40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28/60 – 46.6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Design: P = prospective R = registry MC = </a:t>
            </a:r>
            <a:r>
              <a:rPr lang="en-US" dirty="0" err="1" smtClean="0"/>
              <a:t>multicountry</a:t>
            </a:r>
            <a:r>
              <a:rPr lang="en-US" baseline="0" dirty="0" smtClean="0"/>
              <a:t> IC= inception cohort, SC – single country DC dynamic cohort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RODIN: you comment</a:t>
            </a:r>
            <a:r>
              <a:rPr lang="en-US" baseline="0" smtClean="0"/>
              <a:t> on the different objective of the study upfront; the non inclusion of the significant variable in the blood analysis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comment that many patients when to </a:t>
            </a:r>
            <a:r>
              <a:rPr lang="en-US" dirty="0" err="1" smtClean="0"/>
              <a:t>Refacto</a:t>
            </a:r>
            <a:r>
              <a:rPr lang="en-US" dirty="0" smtClean="0"/>
              <a:t>, and got </a:t>
            </a:r>
            <a:r>
              <a:rPr lang="en-US" dirty="0" err="1" smtClean="0"/>
              <a:t>inhbitors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5242-0E16-984A-A611-FA1FE2B259A9}" type="datetimeFigureOut">
              <a:rPr lang="en-US" smtClean="0"/>
              <a:t>15-02-11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emophilia.mcmaster.ca" TargetMode="External"/><Relationship Id="rId4" Type="http://schemas.openxmlformats.org/officeDocument/2006/relationships/hyperlink" Target="http://www.wapps-hemo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819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Inhibitor development according to FVIII concentrate in PUPs: how to interpret current evidence?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4661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Alfonso Iorio</a:t>
            </a:r>
          </a:p>
          <a:p>
            <a:r>
              <a:rPr lang="en-US" dirty="0" smtClean="0"/>
              <a:t>Health Information Research Unit &amp; Hamilton-Niagara Hemophilia Program</a:t>
            </a:r>
          </a:p>
          <a:p>
            <a:r>
              <a:rPr lang="en-US" dirty="0" smtClean="0"/>
              <a:t>McMaster University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2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1" y="478569"/>
            <a:ext cx="2726498" cy="2044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26" y="478569"/>
            <a:ext cx="2726498" cy="204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1" y="3705893"/>
            <a:ext cx="2726498" cy="2044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126" y="3705893"/>
            <a:ext cx="2726498" cy="2044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739" y="2135967"/>
            <a:ext cx="2726498" cy="20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371" y="601616"/>
            <a:ext cx="3197272" cy="2044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34" y="3589075"/>
            <a:ext cx="3197272" cy="2228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719" y="2252151"/>
            <a:ext cx="3028520" cy="227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32" y="3589075"/>
            <a:ext cx="2935142" cy="2228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32" y="601616"/>
            <a:ext cx="2935142" cy="20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Assessing causality – summary notes</a:t>
            </a:r>
            <a:br>
              <a:rPr lang="en-US" sz="3600" dirty="0" smtClean="0"/>
            </a:br>
            <a:r>
              <a:rPr lang="en-US" b="1" dirty="0" smtClean="0"/>
              <a:t>Selection by indication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Selection by indication</a:t>
            </a:r>
          </a:p>
          <a:p>
            <a:pPr lvl="1"/>
            <a:r>
              <a:rPr lang="en-US" dirty="0" smtClean="0"/>
              <a:t>Unbalanced risk of event at baseline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Center effect</a:t>
            </a:r>
          </a:p>
          <a:p>
            <a:pPr lvl="1"/>
            <a:r>
              <a:rPr lang="en-US" dirty="0" smtClean="0"/>
              <a:t>The effect of center is a proxy for what you cannot measure</a:t>
            </a:r>
          </a:p>
          <a:p>
            <a:pPr lvl="2"/>
            <a:r>
              <a:rPr lang="en-US" dirty="0" smtClean="0"/>
              <a:t>it is constantly checked even in randomized trials</a:t>
            </a:r>
          </a:p>
          <a:p>
            <a:pPr lvl="2"/>
            <a:r>
              <a:rPr lang="en-US" dirty="0" smtClean="0"/>
              <a:t>Methods exists for small centers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Center effect and “</a:t>
            </a:r>
            <a:r>
              <a:rPr lang="en-US" b="1" dirty="0">
                <a:solidFill>
                  <a:srgbClr val="FF0000"/>
                </a:solidFill>
              </a:rPr>
              <a:t>center size” </a:t>
            </a:r>
            <a:r>
              <a:rPr lang="en-US" b="1" dirty="0" smtClean="0">
                <a:solidFill>
                  <a:srgbClr val="FF0000"/>
                </a:solidFill>
              </a:rPr>
              <a:t>effect ARE NOT the same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672" y="6126162"/>
            <a:ext cx="888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McGilchrist</a:t>
            </a:r>
            <a:r>
              <a:rPr lang="en-US" dirty="0"/>
              <a:t>, </a:t>
            </a:r>
            <a:r>
              <a:rPr lang="en-US" dirty="0" smtClean="0"/>
              <a:t>CA et al. Regression </a:t>
            </a:r>
            <a:r>
              <a:rPr lang="en-US" dirty="0"/>
              <a:t>with frailty in survival </a:t>
            </a:r>
            <a:r>
              <a:rPr lang="en-US" dirty="0" smtClean="0"/>
              <a:t>analysis. </a:t>
            </a:r>
            <a:r>
              <a:rPr lang="en-US" i="1" dirty="0" smtClean="0"/>
              <a:t>Biometrics</a:t>
            </a:r>
            <a:r>
              <a:rPr lang="en-US" dirty="0" smtClean="0"/>
              <a:t>, 1991 47, 461-6.</a:t>
            </a:r>
          </a:p>
          <a:p>
            <a:r>
              <a:rPr lang="en-US" dirty="0" err="1"/>
              <a:t>Hougaard</a:t>
            </a:r>
            <a:r>
              <a:rPr lang="en-US" dirty="0"/>
              <a:t>, P. </a:t>
            </a:r>
            <a:r>
              <a:rPr lang="en-US" dirty="0" smtClean="0"/>
              <a:t>Frailty </a:t>
            </a:r>
            <a:r>
              <a:rPr lang="en-US" dirty="0"/>
              <a:t>models for survival </a:t>
            </a:r>
            <a:r>
              <a:rPr lang="en-US" dirty="0" smtClean="0"/>
              <a:t>data. </a:t>
            </a:r>
            <a:r>
              <a:rPr lang="en-US" i="1" dirty="0" smtClean="0"/>
              <a:t>Lifetime </a:t>
            </a:r>
            <a:r>
              <a:rPr lang="en-US" i="1" dirty="0"/>
              <a:t>Data Analysis</a:t>
            </a:r>
            <a:r>
              <a:rPr lang="en-US" dirty="0"/>
              <a:t>, </a:t>
            </a:r>
            <a:r>
              <a:rPr lang="en-US" dirty="0" smtClean="0"/>
              <a:t>1995, 1</a:t>
            </a:r>
            <a:r>
              <a:rPr lang="en-US" dirty="0"/>
              <a:t>, </a:t>
            </a:r>
            <a:r>
              <a:rPr lang="en-US" dirty="0" smtClean="0"/>
              <a:t>255-273.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A</a:t>
            </a:r>
            <a:r>
              <a:rPr lang="en-US" dirty="0" smtClean="0"/>
              <a:t>ssessing causality: methodological notes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Appraising data on the concentrate dependent risk of inhibitors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Implications and perspectives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Concentrate based risk of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0337" cy="4525963"/>
          </a:xfrm>
        </p:spPr>
        <p:txBody>
          <a:bodyPr/>
          <a:lstStyle/>
          <a:p>
            <a:r>
              <a:rPr lang="en-US" dirty="0" smtClean="0"/>
              <a:t>RODIN</a:t>
            </a:r>
          </a:p>
          <a:p>
            <a:r>
              <a:rPr lang="en-US" dirty="0" smtClean="0"/>
              <a:t>France </a:t>
            </a:r>
            <a:r>
              <a:rPr lang="en-US" dirty="0" err="1" smtClean="0"/>
              <a:t>Coag</a:t>
            </a:r>
            <a:endParaRPr lang="en-US" dirty="0" smtClean="0"/>
          </a:p>
          <a:p>
            <a:r>
              <a:rPr lang="en-US" dirty="0" smtClean="0"/>
              <a:t>UK UKHCDO</a:t>
            </a:r>
          </a:p>
          <a:p>
            <a:r>
              <a:rPr lang="en-US" dirty="0" err="1" smtClean="0"/>
              <a:t>Vazina</a:t>
            </a:r>
            <a:endParaRPr lang="en-US" dirty="0" smtClean="0"/>
          </a:p>
          <a:p>
            <a:r>
              <a:rPr lang="en-US" dirty="0" smtClean="0"/>
              <a:t>EUHASS</a:t>
            </a:r>
          </a:p>
          <a:p>
            <a:r>
              <a:rPr lang="en-US" dirty="0" smtClean="0"/>
              <a:t>EAHAD </a:t>
            </a:r>
            <a:r>
              <a:rPr lang="en-US" dirty="0" err="1" smtClean="0"/>
              <a:t>Metanalysis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9937" y="1614868"/>
            <a:ext cx="4120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For each one: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Main result</a:t>
            </a:r>
          </a:p>
          <a:p>
            <a:r>
              <a:rPr lang="en-US" dirty="0" smtClean="0"/>
              <a:t>Key to appraisal</a:t>
            </a:r>
          </a:p>
          <a:p>
            <a:r>
              <a:rPr lang="en-US" dirty="0" smtClean="0"/>
              <a:t>Does it point to a true difference of K </a:t>
            </a:r>
            <a:r>
              <a:rPr lang="en-US" dirty="0" err="1" smtClean="0"/>
              <a:t>vs</a:t>
            </a:r>
            <a:r>
              <a:rPr lang="en-US" dirty="0" smtClean="0"/>
              <a:t> A as the most likely explanation?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profiling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012229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86"/>
                <a:gridCol w="1033638"/>
                <a:gridCol w="1535690"/>
                <a:gridCol w="2082041"/>
                <a:gridCol w="23668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EUHASS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EAHAD</a:t>
                      </a:r>
                      <a:r>
                        <a:rPr lang="en-US" sz="1600" baseline="0" dirty="0" smtClean="0"/>
                        <a:t> IPD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0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957932"/>
              </p:ext>
            </p:extLst>
          </p:nvPr>
        </p:nvGraphicFramePr>
        <p:xfrm>
          <a:off x="457200" y="16002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86"/>
                <a:gridCol w="1033638"/>
                <a:gridCol w="1899658"/>
                <a:gridCol w="1718073"/>
                <a:gridCol w="23668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RODIN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P, R, IC, MC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Year: 2000-2010</a:t>
                      </a:r>
                    </a:p>
                    <a:p>
                      <a:r>
                        <a:rPr lang="en-US" sz="1600" b="1" dirty="0" smtClean="0"/>
                        <a:t>Tot: 340</a:t>
                      </a:r>
                      <a:r>
                        <a:rPr lang="en-US" sz="1600" b="1" baseline="0" dirty="0" smtClean="0"/>
                        <a:t> (574)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RC, RD: 28.2, 9.0%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Post hoc</a:t>
                      </a:r>
                    </a:p>
                    <a:p>
                      <a:r>
                        <a:rPr lang="en-US" sz="1600" b="1" dirty="0" smtClean="0"/>
                        <a:t>Multivariable (+)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Hypothesis generation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EUHASS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EAHAD</a:t>
                      </a:r>
                      <a:r>
                        <a:rPr lang="en-US" sz="1600" baseline="0" dirty="0" smtClean="0"/>
                        <a:t> IPD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3545" y="2205922"/>
            <a:ext cx="334180" cy="350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724" y="6149848"/>
            <a:ext cx="826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prospective; R = retrospective; IC – Inception cohort; MC = Multisite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686177"/>
              </p:ext>
            </p:extLst>
          </p:nvPr>
        </p:nvGraphicFramePr>
        <p:xfrm>
          <a:off x="457200" y="1600200"/>
          <a:ext cx="8229600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86"/>
                <a:gridCol w="1033638"/>
                <a:gridCol w="1899658"/>
                <a:gridCol w="1718073"/>
                <a:gridCol w="23668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P, R, MC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28.2, 9.0%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</a:p>
                    <a:p>
                      <a:r>
                        <a:rPr lang="en-US" sz="1600" dirty="0" smtClean="0"/>
                        <a:t>Multivariable (+)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UKHCDO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R, IC, SC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Year: 2000-2010</a:t>
                      </a:r>
                    </a:p>
                    <a:p>
                      <a:r>
                        <a:rPr lang="en-US" sz="1600" b="1" dirty="0" smtClean="0"/>
                        <a:t>Tot: 300</a:t>
                      </a:r>
                      <a:r>
                        <a:rPr lang="en-US" sz="1600" b="1" baseline="0" dirty="0" smtClean="0"/>
                        <a:t> (407)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RC, RD: 23.8, 11.3%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Time effect,</a:t>
                      </a:r>
                      <a:endParaRPr lang="en-US" sz="1600" b="1" baseline="0" dirty="0" smtClean="0"/>
                    </a:p>
                    <a:p>
                      <a:r>
                        <a:rPr lang="en-US" sz="1600" b="1" baseline="0" dirty="0" smtClean="0"/>
                        <a:t>B-DD f-VIII,</a:t>
                      </a:r>
                    </a:p>
                    <a:p>
                      <a:r>
                        <a:rPr lang="en-US" sz="1600" b="1" baseline="0" dirty="0" smtClean="0"/>
                        <a:t>RODIN effect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Generate</a:t>
                      </a:r>
                      <a:r>
                        <a:rPr lang="en-US" sz="1600" b="1" baseline="0" dirty="0" smtClean="0"/>
                        <a:t> alternative hypothesis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EUHASS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EAHAD</a:t>
                      </a:r>
                      <a:r>
                        <a:rPr lang="en-US" sz="1600" baseline="0" dirty="0" smtClean="0"/>
                        <a:t> IPD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3545" y="3008098"/>
            <a:ext cx="334180" cy="350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7724" y="6149848"/>
            <a:ext cx="826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prospective; R = retrospective; IC – Inception cohort; MC = </a:t>
            </a:r>
            <a:r>
              <a:rPr lang="en-US" dirty="0" smtClean="0"/>
              <a:t>Multisite, SC = single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431536"/>
              </p:ext>
            </p:extLst>
          </p:nvPr>
        </p:nvGraphicFramePr>
        <p:xfrm>
          <a:off x="292605" y="335499"/>
          <a:ext cx="8434248" cy="557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0092" y="1048544"/>
            <a:ext cx="20196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Kogenate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3366FF"/>
                </a:solidFill>
              </a:rPr>
              <a:t>Advate</a:t>
            </a:r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Dashed line =</a:t>
            </a:r>
          </a:p>
          <a:p>
            <a:r>
              <a:rPr lang="en-US" sz="2400" dirty="0" smtClean="0"/>
              <a:t>RODIN centers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16776"/>
              </p:ext>
            </p:extLst>
          </p:nvPr>
        </p:nvGraphicFramePr>
        <p:xfrm>
          <a:off x="1081015" y="5986214"/>
          <a:ext cx="6884892" cy="513080"/>
        </p:xfrm>
        <a:graphic>
          <a:graphicData uri="http://schemas.openxmlformats.org/drawingml/2006/table">
            <a:tbl>
              <a:tblPr/>
              <a:tblGrid>
                <a:gridCol w="2697281"/>
                <a:gridCol w="2760254"/>
                <a:gridCol w="142735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26/117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Kogenate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24/65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5660" y="335499"/>
            <a:ext cx="81711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UKHCDO cohort: </a:t>
            </a:r>
            <a:r>
              <a:rPr lang="en-US" sz="3200" dirty="0" smtClean="0"/>
              <a:t>effect of time and … RODIN?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48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805648"/>
              </p:ext>
            </p:extLst>
          </p:nvPr>
        </p:nvGraphicFramePr>
        <p:xfrm>
          <a:off x="457200" y="1600200"/>
          <a:ext cx="82296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86"/>
                <a:gridCol w="1033638"/>
                <a:gridCol w="1899658"/>
                <a:gridCol w="1718073"/>
                <a:gridCol w="23668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P, R, IC, MC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28.2, 9.0%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</a:p>
                    <a:p>
                      <a:r>
                        <a:rPr lang="en-US" sz="1600" dirty="0" smtClean="0"/>
                        <a:t>Multivariable (+)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R, IC, SC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23.8, 11.3%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Refacto</a:t>
                      </a:r>
                      <a:r>
                        <a:rPr lang="en-US" sz="1600" baseline="0" dirty="0" smtClean="0"/>
                        <a:t>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France </a:t>
                      </a:r>
                      <a:r>
                        <a:rPr lang="en-US" sz="1600" b="1" dirty="0" err="1" smtClean="0"/>
                        <a:t>Coag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R, IC,</a:t>
                      </a:r>
                      <a:r>
                        <a:rPr lang="en-US" sz="1600" b="1" baseline="0" dirty="0" smtClean="0"/>
                        <a:t> SC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Year: 2000-2010</a:t>
                      </a:r>
                    </a:p>
                    <a:p>
                      <a:r>
                        <a:rPr lang="en-US" sz="1600" b="1" dirty="0" smtClean="0"/>
                        <a:t>Tot: 234</a:t>
                      </a:r>
                      <a:r>
                        <a:rPr lang="en-US" sz="1600" b="1" baseline="0" dirty="0" smtClean="0"/>
                        <a:t> (303)</a:t>
                      </a:r>
                      <a:endParaRPr lang="en-US" sz="1600" b="1" dirty="0" smtClean="0"/>
                    </a:p>
                    <a:p>
                      <a:r>
                        <a:rPr lang="en-US" sz="1600" b="1" dirty="0" smtClean="0"/>
                        <a:t>RC, RD: 30.0, 15.0%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“center” effect</a:t>
                      </a:r>
                    </a:p>
                    <a:p>
                      <a:r>
                        <a:rPr lang="en-US" sz="1600" b="1" dirty="0" smtClean="0"/>
                        <a:t>Multivariable (-)</a:t>
                      </a:r>
                    </a:p>
                    <a:p>
                      <a:r>
                        <a:rPr lang="en-US" sz="1600" b="1" dirty="0" smtClean="0"/>
                        <a:t>RODIN effect ??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Generate a second alternative hypothesis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EUHASS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EAHAD</a:t>
                      </a:r>
                      <a:r>
                        <a:rPr lang="en-US" sz="1600" baseline="0" dirty="0" smtClean="0"/>
                        <a:t> IPD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3545" y="3843698"/>
            <a:ext cx="334180" cy="350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7724" y="6149848"/>
            <a:ext cx="826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prospective; R = registry; MC = multiple centers/countries, IC = inception cohort, SC = single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68314" y="3499793"/>
            <a:ext cx="7920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fr-CH" altLang="en-US" sz="2400">
              <a:solidFill>
                <a:srgbClr val="BC0000"/>
              </a:solidFill>
              <a:latin typeface="Arial Unicode MS" pitchFamily="34" charset="-128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0484"/>
            <a:ext cx="9144000" cy="971549"/>
          </a:xfrm>
          <a:noFill/>
        </p:spPr>
        <p:txBody>
          <a:bodyPr>
            <a:normAutofit/>
          </a:bodyPr>
          <a:lstStyle/>
          <a:p>
            <a:r>
              <a:rPr lang="fr-FR" altLang="en-US" sz="2800" b="1" dirty="0" err="1" smtClean="0">
                <a:solidFill>
                  <a:schemeClr val="tx1"/>
                </a:solidFill>
                <a:latin typeface="Arial" charset="0"/>
              </a:rPr>
              <a:t>Disclosures</a:t>
            </a:r>
            <a:r>
              <a:rPr lang="fr-FR" altLang="en-US" sz="2800" b="1" dirty="0" smtClean="0">
                <a:solidFill>
                  <a:schemeClr val="tx1"/>
                </a:solidFill>
                <a:latin typeface="Arial" charset="0"/>
              </a:rPr>
              <a:t> for Alfonso Iorio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57150" y="2637367"/>
            <a:ext cx="9029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  <a:cs typeface="Arial" charset="0"/>
              </a:rPr>
              <a:t>In compliance with COI policy,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EAHAD </a:t>
            </a:r>
            <a:r>
              <a:rPr lang="en-US" altLang="en-US" sz="1600" dirty="0">
                <a:latin typeface="Arial" charset="0"/>
                <a:cs typeface="Arial" charset="0"/>
              </a:rPr>
              <a:t>requires the following disclosures to the session audience:</a:t>
            </a:r>
          </a:p>
        </p:txBody>
      </p:sp>
      <p:graphicFrame>
        <p:nvGraphicFramePr>
          <p:cNvPr id="30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07221"/>
              </p:ext>
            </p:extLst>
          </p:nvPr>
        </p:nvGraphicFramePr>
        <p:xfrm>
          <a:off x="468313" y="3206751"/>
          <a:ext cx="8229600" cy="2887133"/>
        </p:xfrm>
        <a:graphic>
          <a:graphicData uri="http://schemas.openxmlformats.org/drawingml/2006/table">
            <a:tbl>
              <a:tblPr/>
              <a:tblGrid>
                <a:gridCol w="3048000"/>
                <a:gridCol w="5181600"/>
              </a:tblGrid>
              <a:tr h="4370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Shareholder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Grant / Research Support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Bayer, Baxter,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Biogen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Idec, Novo Nordisk, Pfizer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4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Consultant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Bayer, Baxter, Novo Nordisk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 Instructor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Speaker bureau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Honoraria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Bayer, Baxter, CSL,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Octapharma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Pfizer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0" y="626316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Presentation includes discussion of the following off-label use of a drug or medical device: &lt;N/A&gt;</a:t>
            </a:r>
          </a:p>
        </p:txBody>
      </p:sp>
      <p:pic>
        <p:nvPicPr>
          <p:cNvPr id="20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42284"/>
              </p:ext>
            </p:extLst>
          </p:nvPr>
        </p:nvGraphicFramePr>
        <p:xfrm>
          <a:off x="304798" y="2136072"/>
          <a:ext cx="10470887" cy="325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Document" r:id="rId4" imgW="8382000" imgH="2603500" progId="Word.Document.12">
                  <p:embed/>
                </p:oleObj>
              </mc:Choice>
              <mc:Fallback>
                <p:oleObj name="Document" r:id="rId4" imgW="83820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8" y="2136072"/>
                        <a:ext cx="10470887" cy="3252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799" y="5226362"/>
            <a:ext cx="8382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>
                <a:solidFill>
                  <a:srgbClr val="002060"/>
                </a:solidFill>
              </a:rPr>
              <a:t>Kreuz</a:t>
            </a:r>
            <a:r>
              <a:rPr lang="en-GB" sz="2800" dirty="0" smtClean="0">
                <a:solidFill>
                  <a:srgbClr val="002060"/>
                </a:solidFill>
              </a:rPr>
              <a:t> W, Gill JC, </a:t>
            </a:r>
            <a:r>
              <a:rPr lang="en-GB" sz="2800" dirty="0" err="1" smtClean="0">
                <a:solidFill>
                  <a:srgbClr val="002060"/>
                </a:solidFill>
              </a:rPr>
              <a:t>Rothchild</a:t>
            </a:r>
            <a:r>
              <a:rPr lang="en-GB" sz="2800" dirty="0" smtClean="0">
                <a:solidFill>
                  <a:srgbClr val="002060"/>
                </a:solidFill>
              </a:rPr>
              <a:t> C et al.</a:t>
            </a:r>
          </a:p>
          <a:p>
            <a:r>
              <a:rPr lang="en-GB" sz="2800" dirty="0" smtClean="0">
                <a:solidFill>
                  <a:srgbClr val="002060"/>
                </a:solidFill>
              </a:rPr>
              <a:t>Thrombosis and Haemostasis 2005; 93:457-467</a:t>
            </a: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i="1" dirty="0" smtClean="0">
                <a:solidFill>
                  <a:srgbClr val="FF0000"/>
                </a:solidFill>
              </a:rPr>
              <a:t>15% inhibitor rate with </a:t>
            </a:r>
            <a:r>
              <a:rPr lang="en-GB" sz="2800" i="1" dirty="0" err="1" smtClean="0">
                <a:solidFill>
                  <a:srgbClr val="FF0000"/>
                </a:solidFill>
              </a:rPr>
              <a:t>Kogenate</a:t>
            </a:r>
            <a:r>
              <a:rPr lang="en-GB" sz="2800" i="1" dirty="0" smtClean="0">
                <a:solidFill>
                  <a:srgbClr val="FF0000"/>
                </a:solidFill>
              </a:rPr>
              <a:t> (1997-2001)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956" y="4949363"/>
            <a:ext cx="7047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04796" y="3891934"/>
            <a:ext cx="8382001" cy="665836"/>
            <a:chOff x="304796" y="3129940"/>
            <a:chExt cx="8382001" cy="665836"/>
          </a:xfrm>
        </p:grpSpPr>
        <p:grpSp>
          <p:nvGrpSpPr>
            <p:cNvPr id="10" name="Group 9"/>
            <p:cNvGrpSpPr/>
            <p:nvPr/>
          </p:nvGrpSpPr>
          <p:grpSpPr>
            <a:xfrm>
              <a:off x="304796" y="3129940"/>
              <a:ext cx="8382001" cy="665836"/>
              <a:chOff x="304796" y="3129940"/>
              <a:chExt cx="8382001" cy="66583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4796" y="3144025"/>
                <a:ext cx="8382001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829674" y="3138450"/>
                <a:ext cx="635078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957630" y="3129940"/>
                <a:ext cx="635078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6592708" y="3144025"/>
              <a:ext cx="2094089" cy="637666"/>
            </a:xfrm>
            <a:prstGeom prst="roundRect">
              <a:avLst/>
            </a:prstGeom>
            <a:solidFill>
              <a:srgbClr val="FF00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21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295 0.09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504809"/>
              </p:ext>
            </p:extLst>
          </p:nvPr>
        </p:nvGraphicFramePr>
        <p:xfrm>
          <a:off x="457200" y="1600200"/>
          <a:ext cx="82296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86"/>
                <a:gridCol w="1033638"/>
                <a:gridCol w="1899658"/>
                <a:gridCol w="1718073"/>
                <a:gridCol w="23668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P, R, IC, MC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28.2, 9.0%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23.8, 11.3%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</a:p>
                    <a:p>
                      <a:r>
                        <a:rPr lang="en-US" sz="1600" b="0" baseline="0" dirty="0" smtClean="0"/>
                        <a:t> B-DD f-VIII,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</a:t>
                      </a:r>
                      <a:r>
                        <a:rPr lang="en-US" sz="1600" b="0" baseline="0" dirty="0" smtClean="0"/>
                        <a:t>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234</a:t>
                      </a:r>
                      <a:r>
                        <a:rPr lang="en-US" sz="1600" baseline="0" dirty="0" smtClean="0"/>
                        <a:t> (303)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30.0, 15.0%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 “center” effect</a:t>
                      </a:r>
                    </a:p>
                    <a:p>
                      <a:r>
                        <a:rPr lang="en-US" sz="1600" dirty="0" smtClean="0"/>
                        <a:t>RODIN effect 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a second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Vezina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S, SC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Y:2005-2010</a:t>
                      </a:r>
                    </a:p>
                    <a:p>
                      <a:r>
                        <a:rPr lang="en-US" sz="1600" b="1" dirty="0" smtClean="0"/>
                        <a:t>Tot:86 (99)</a:t>
                      </a:r>
                    </a:p>
                    <a:p>
                      <a:r>
                        <a:rPr lang="en-US" sz="1600" b="1" dirty="0" smtClean="0"/>
                        <a:t>RC, RD: 36.0, 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Higher rate with </a:t>
                      </a:r>
                      <a:r>
                        <a:rPr lang="en-US" sz="1600" b="1" dirty="0" err="1" smtClean="0"/>
                        <a:t>Advate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You cannot</a:t>
                      </a:r>
                      <a:r>
                        <a:rPr lang="en-US" sz="1600" b="1" baseline="0" dirty="0" smtClean="0"/>
                        <a:t> “export” results?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EUHASS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EAHAD</a:t>
                      </a:r>
                      <a:r>
                        <a:rPr lang="en-US" sz="1600" baseline="0" dirty="0" smtClean="0"/>
                        <a:t> IPD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3545" y="4645874"/>
            <a:ext cx="334180" cy="350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0731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 = prospective; R = registry; MC = multiple centers/countries, IC = inception cohort, SC = single </a:t>
            </a:r>
            <a:r>
              <a:rPr lang="en-US" dirty="0" smtClean="0"/>
              <a:t>country; S =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584"/>
          </a:xfrm>
        </p:spPr>
        <p:txBody>
          <a:bodyPr/>
          <a:lstStyle/>
          <a:p>
            <a:r>
              <a:rPr lang="en-US" dirty="0"/>
              <a:t>Evidence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386537"/>
              </p:ext>
            </p:extLst>
          </p:nvPr>
        </p:nvGraphicFramePr>
        <p:xfrm>
          <a:off x="457200" y="1216689"/>
          <a:ext cx="822960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86"/>
                <a:gridCol w="1033638"/>
                <a:gridCol w="1899658"/>
                <a:gridCol w="1718073"/>
                <a:gridCol w="23668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P, R, IC, MC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28.2, 9.0%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23.8, 11.3%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</a:p>
                    <a:p>
                      <a:r>
                        <a:rPr lang="en-US" sz="1600" b="0" baseline="0" dirty="0" smtClean="0"/>
                        <a:t> B-DD f-VIII,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</a:t>
                      </a:r>
                      <a:r>
                        <a:rPr lang="en-US" sz="1600" b="0" baseline="0" dirty="0" smtClean="0"/>
                        <a:t>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234</a:t>
                      </a:r>
                      <a:r>
                        <a:rPr lang="en-US" sz="1600" baseline="0" dirty="0" smtClean="0"/>
                        <a:t> (303)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30.0, 15.0%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 “center” effect</a:t>
                      </a:r>
                    </a:p>
                    <a:p>
                      <a:r>
                        <a:rPr lang="en-US" sz="1600" dirty="0" smtClean="0"/>
                        <a:t>RODIN effect 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a second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Y:2005-2010</a:t>
                      </a:r>
                    </a:p>
                    <a:p>
                      <a:r>
                        <a:rPr lang="en-US" sz="1600" dirty="0" smtClean="0"/>
                        <a:t>Tot:86 (99)</a:t>
                      </a:r>
                    </a:p>
                    <a:p>
                      <a:r>
                        <a:rPr lang="en-US" sz="1600" dirty="0" smtClean="0"/>
                        <a:t>RC, RD: 36.0, 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Higher rate with </a:t>
                      </a:r>
                      <a:r>
                        <a:rPr lang="en-US" sz="1600" dirty="0" err="1" smtClean="0"/>
                        <a:t>Advate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 cannot</a:t>
                      </a:r>
                      <a:r>
                        <a:rPr lang="en-US" sz="1600" baseline="0" dirty="0" smtClean="0"/>
                        <a:t> “export” results?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EUHASS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P, DC, MC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Y: 2009-</a:t>
                      </a:r>
                      <a:r>
                        <a:rPr lang="en-US" sz="1600" b="1" dirty="0" smtClean="0"/>
                        <a:t>2013</a:t>
                      </a:r>
                    </a:p>
                    <a:p>
                      <a:r>
                        <a:rPr lang="en-US" sz="1600" b="1" dirty="0" smtClean="0"/>
                        <a:t>Tot: 284 (417)</a:t>
                      </a:r>
                    </a:p>
                    <a:p>
                      <a:r>
                        <a:rPr lang="en-US" sz="1600" b="1" dirty="0" smtClean="0"/>
                        <a:t>RC, RD: 26.2, 4.5%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RODIN</a:t>
                      </a:r>
                      <a:r>
                        <a:rPr lang="en-US" sz="1600" b="1" baseline="0" dirty="0" smtClean="0"/>
                        <a:t> effect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Non-confirmatory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EAHAD</a:t>
                      </a:r>
                      <a:r>
                        <a:rPr lang="en-US" sz="1600" baseline="0" dirty="0" smtClean="0"/>
                        <a:t> IPD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3545" y="5108997"/>
            <a:ext cx="334180" cy="350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0731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 = prospective; R = registry; MC = multiple centers/countries, IC = inception cohort, SC = single </a:t>
            </a:r>
            <a:r>
              <a:rPr lang="en-US" dirty="0" smtClean="0"/>
              <a:t>country; S = survey; DC = dynamic cohort;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49233"/>
              </p:ext>
            </p:extLst>
          </p:nvPr>
        </p:nvGraphicFramePr>
        <p:xfrm>
          <a:off x="902286" y="307807"/>
          <a:ext cx="6733835" cy="609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4799"/>
                <a:gridCol w="682192"/>
                <a:gridCol w="871107"/>
                <a:gridCol w="876472"/>
                <a:gridCol w="1039031"/>
                <a:gridCol w="829126"/>
                <a:gridCol w="871108"/>
              </a:tblGrid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EUHASS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EUHASS </a:t>
                      </a:r>
                      <a:r>
                        <a:rPr lang="en-US" sz="3200" dirty="0" smtClean="0">
                          <a:effectLst/>
                        </a:rPr>
                        <a:t>-RODIN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95% CI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95% CI</a:t>
                      </a:r>
                      <a:endParaRPr lang="en-US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Plasma</a:t>
                      </a:r>
                      <a:r>
                        <a:rPr lang="nl-NL" sz="2400" baseline="0" dirty="0" smtClean="0">
                          <a:effectLst/>
                        </a:rPr>
                        <a:t> </a:t>
                      </a:r>
                      <a:r>
                        <a:rPr lang="nl-NL" sz="2400" dirty="0" smtClean="0">
                          <a:effectLst/>
                        </a:rPr>
                        <a:t>D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0.11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0.35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0.21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0.37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Recomb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0.24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0.19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0.29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Advate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0.19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0.34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0.18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0.36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Helixate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0.18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0.50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0.33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0.52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Kogenate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0.30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0.40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0.34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Refacto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0.29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0.17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0.43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0.27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0.15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0.43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339260" y="3459290"/>
            <a:ext cx="6197159" cy="885712"/>
            <a:chOff x="2339260" y="3459290"/>
            <a:chExt cx="6197159" cy="885712"/>
          </a:xfrm>
        </p:grpSpPr>
        <p:sp>
          <p:nvSpPr>
            <p:cNvPr id="2" name="Oval 1"/>
            <p:cNvSpPr/>
            <p:nvPr/>
          </p:nvSpPr>
          <p:spPr>
            <a:xfrm>
              <a:off x="2339260" y="3459290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947883" y="3459290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Equal 2"/>
            <p:cNvSpPr/>
            <p:nvPr/>
          </p:nvSpPr>
          <p:spPr>
            <a:xfrm>
              <a:off x="7836521" y="3609693"/>
              <a:ext cx="699898" cy="568193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39260" y="4948614"/>
            <a:ext cx="6130323" cy="885712"/>
            <a:chOff x="2339260" y="4948614"/>
            <a:chExt cx="6130323" cy="885712"/>
          </a:xfrm>
        </p:grpSpPr>
        <p:sp>
          <p:nvSpPr>
            <p:cNvPr id="7" name="Oval 6"/>
            <p:cNvSpPr/>
            <p:nvPr/>
          </p:nvSpPr>
          <p:spPr>
            <a:xfrm>
              <a:off x="2339260" y="4948614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947883" y="4948614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7918186" y="4948614"/>
              <a:ext cx="551397" cy="76673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7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59"/>
            <a:ext cx="8229600" cy="443958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440227"/>
              </p:ext>
            </p:extLst>
          </p:nvPr>
        </p:nvGraphicFramePr>
        <p:xfrm>
          <a:off x="457200" y="712379"/>
          <a:ext cx="82296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86"/>
                <a:gridCol w="1033638"/>
                <a:gridCol w="1899658"/>
                <a:gridCol w="1718073"/>
                <a:gridCol w="23668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interpretation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R, IC,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28.2, 9.0%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23.8, 11.3%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</a:p>
                    <a:p>
                      <a:r>
                        <a:rPr lang="en-US" sz="1600" b="0" baseline="0" dirty="0" smtClean="0"/>
                        <a:t> B-DD f-VIII,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</a:t>
                      </a:r>
                      <a:r>
                        <a:rPr lang="en-US" sz="1600" b="0" baseline="0" dirty="0" smtClean="0"/>
                        <a:t>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Year: 2000-2010</a:t>
                      </a:r>
                    </a:p>
                    <a:p>
                      <a:r>
                        <a:rPr lang="en-US" sz="1600" dirty="0" smtClean="0"/>
                        <a:t>Tot: 234</a:t>
                      </a:r>
                      <a:r>
                        <a:rPr lang="en-US" sz="1600" baseline="0" dirty="0" smtClean="0"/>
                        <a:t> (303)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30.0, 15.0%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 “center” effect</a:t>
                      </a:r>
                    </a:p>
                    <a:p>
                      <a:r>
                        <a:rPr lang="en-US" sz="1600" dirty="0" smtClean="0"/>
                        <a:t>RODIN effect 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a second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Y:2005-2010</a:t>
                      </a:r>
                    </a:p>
                    <a:p>
                      <a:r>
                        <a:rPr lang="en-US" sz="1600" dirty="0" smtClean="0"/>
                        <a:t>Tot:86 (99)</a:t>
                      </a:r>
                    </a:p>
                    <a:p>
                      <a:r>
                        <a:rPr lang="en-US" sz="1600" dirty="0" smtClean="0"/>
                        <a:t>RC, RD: 36.0, 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Higher rate with </a:t>
                      </a:r>
                      <a:r>
                        <a:rPr lang="en-US" sz="1600" dirty="0" err="1" smtClean="0"/>
                        <a:t>Advate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 cannot</a:t>
                      </a:r>
                      <a:r>
                        <a:rPr lang="en-US" sz="1600" baseline="0" dirty="0" smtClean="0"/>
                        <a:t> “export” results?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EUHASS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DC,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Y:2009-2013</a:t>
                      </a:r>
                    </a:p>
                    <a:p>
                      <a:r>
                        <a:rPr lang="en-US" sz="1600" dirty="0" smtClean="0"/>
                        <a:t>Tot:284 </a:t>
                      </a:r>
                      <a:r>
                        <a:rPr lang="en-US" sz="1600" dirty="0" smtClean="0"/>
                        <a:t>(417)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RC, RD: 26.2, 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r>
                        <a:rPr lang="en-US" sz="1600" baseline="0" dirty="0" smtClean="0"/>
                        <a:t>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Non-confirmatory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EAHAD</a:t>
                      </a:r>
                      <a:r>
                        <a:rPr lang="en-US" sz="1600" b="1" baseline="0" dirty="0" smtClean="0"/>
                        <a:t> IPD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MA, MC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Y: 1994-2003</a:t>
                      </a:r>
                    </a:p>
                    <a:p>
                      <a:r>
                        <a:rPr lang="en-US" b="1" dirty="0" smtClean="0"/>
                        <a:t>Tot: 80 (761)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RC, RD: 40, 6.6%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Any of</a:t>
                      </a:r>
                      <a:r>
                        <a:rPr lang="en-US" b="1" baseline="0" dirty="0" smtClean="0"/>
                        <a:t> the previous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Non confirmatory</a:t>
                      </a:r>
                    </a:p>
                    <a:p>
                      <a:r>
                        <a:rPr lang="en-US" sz="1800" b="1" dirty="0" smtClean="0"/>
                        <a:t>Direction of effect</a:t>
                      </a:r>
                    </a:p>
                    <a:p>
                      <a:r>
                        <a:rPr lang="en-US" sz="1800" b="1" dirty="0" smtClean="0"/>
                        <a:t>Inconsistency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3545" y="5561041"/>
            <a:ext cx="334180" cy="3509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0731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 = prospective; R = registry; MC = multiple centers/countries, IC = inception cohort, SC = single </a:t>
            </a:r>
            <a:r>
              <a:rPr lang="en-US" dirty="0" smtClean="0"/>
              <a:t>country; S = survey; DC = dynamic cohort; MA = meta-analysis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23066" r="10477" b="16815"/>
          <a:stretch/>
        </p:blipFill>
        <p:spPr bwMode="auto">
          <a:xfrm>
            <a:off x="459857" y="77408"/>
            <a:ext cx="8224286" cy="672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Appraisal: final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600200"/>
            <a:ext cx="4121066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500" dirty="0"/>
              <a:t>S</a:t>
            </a:r>
            <a:r>
              <a:rPr lang="en-US" sz="3500" dirty="0" smtClean="0"/>
              <a:t>ubstantial unexplained variability</a:t>
            </a:r>
          </a:p>
          <a:p>
            <a:endParaRPr lang="en-US" dirty="0"/>
          </a:p>
          <a:p>
            <a:pPr lvl="1"/>
            <a:r>
              <a:rPr lang="en-US" dirty="0" smtClean="0"/>
              <a:t>UK: 	</a:t>
            </a:r>
            <a:endParaRPr lang="en-US" dirty="0"/>
          </a:p>
          <a:p>
            <a:pPr lvl="2"/>
            <a:r>
              <a:rPr lang="en-US" dirty="0" smtClean="0"/>
              <a:t>by year, RODIN participation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France-</a:t>
            </a:r>
            <a:r>
              <a:rPr lang="en-US" dirty="0" err="1" smtClean="0"/>
              <a:t>Coag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by center effect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RODIN: </a:t>
            </a:r>
            <a:endParaRPr lang="en-US" dirty="0"/>
          </a:p>
          <a:p>
            <a:pPr lvl="2"/>
            <a:r>
              <a:rPr lang="en-US" dirty="0" smtClean="0"/>
              <a:t>details unreported !!!!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8266" y="1562668"/>
            <a:ext cx="4087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smtClean="0"/>
              <a:t>“Discordant” evidence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700" dirty="0" smtClean="0"/>
          </a:p>
          <a:p>
            <a:pPr lvl="1"/>
            <a:r>
              <a:rPr lang="en-US" sz="2600" dirty="0" smtClean="0"/>
              <a:t>From different designs</a:t>
            </a:r>
          </a:p>
          <a:p>
            <a:pPr lvl="2"/>
            <a:r>
              <a:rPr lang="en-US" dirty="0" smtClean="0"/>
              <a:t>Meta-analysis</a:t>
            </a:r>
          </a:p>
          <a:p>
            <a:pPr lvl="2"/>
            <a:r>
              <a:rPr lang="en-US" dirty="0" smtClean="0"/>
              <a:t>Dynamic cohort</a:t>
            </a:r>
          </a:p>
          <a:p>
            <a:pPr lvl="2"/>
            <a:endParaRPr lang="en-US" dirty="0" smtClean="0"/>
          </a:p>
          <a:p>
            <a:pPr lvl="1"/>
            <a:r>
              <a:rPr lang="en-US" sz="2600" dirty="0" smtClean="0"/>
              <a:t>From different populations ???</a:t>
            </a:r>
          </a:p>
          <a:p>
            <a:pPr lvl="2"/>
            <a:r>
              <a:rPr lang="en-US" dirty="0" smtClean="0"/>
              <a:t>PTP</a:t>
            </a:r>
          </a:p>
          <a:p>
            <a:pPr marL="914400" lvl="2" indent="0">
              <a:buFont typeface="Arial"/>
              <a:buNone/>
            </a:pPr>
            <a:r>
              <a:rPr lang="en-US" dirty="0" smtClean="0"/>
              <a:t>	EUHASS, Xi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364" y="1562668"/>
            <a:ext cx="4121066" cy="456349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1430" y="1562668"/>
            <a:ext cx="4121066" cy="456349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A</a:t>
            </a:r>
            <a:r>
              <a:rPr lang="en-US" dirty="0" smtClean="0"/>
              <a:t>ssessing causality: methodological notes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Appraising data on the concentrate dependent risk of inhibitors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Implications and perspectives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controlled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Objective: ruling out OR 1.6</a:t>
            </a:r>
          </a:p>
          <a:p>
            <a:pPr lvl="1"/>
            <a:endParaRPr lang="en-US" sz="4000" dirty="0" smtClean="0">
              <a:solidFill>
                <a:srgbClr val="FF0000"/>
              </a:solidFill>
            </a:endParaRP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Sample size requirements</a:t>
            </a:r>
          </a:p>
          <a:p>
            <a:pPr lvl="1"/>
            <a:endParaRPr lang="en-US" sz="4000" dirty="0" smtClean="0">
              <a:solidFill>
                <a:srgbClr val="FF0000"/>
              </a:solidFill>
            </a:endParaRP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11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trust RODIN &amp; Co, we would have to: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Consider extensive testing in </a:t>
            </a:r>
            <a:r>
              <a:rPr lang="en-US" i="1" dirty="0" smtClean="0">
                <a:solidFill>
                  <a:srgbClr val="FF0000"/>
                </a:solidFill>
              </a:rPr>
              <a:t>at least</a:t>
            </a:r>
            <a:r>
              <a:rPr lang="en-US" dirty="0" smtClean="0"/>
              <a:t> 150 PUPs for 50 ED before feeling safe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Consider implications for PTPs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A</a:t>
            </a:r>
            <a:r>
              <a:rPr lang="en-US" dirty="0" smtClean="0"/>
              <a:t>ssessing causality: methodological notes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Appraising data on the concentrate dependent risk of inhibitors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Implications and </a:t>
            </a:r>
            <a:r>
              <a:rPr lang="en-US" dirty="0" smtClean="0"/>
              <a:t>perspectives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53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6652" y="70939"/>
            <a:ext cx="3567297" cy="181588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EUHASS – PTPs</a:t>
            </a:r>
          </a:p>
          <a:p>
            <a:endParaRPr lang="en-US" sz="800" dirty="0"/>
          </a:p>
          <a:p>
            <a:r>
              <a:rPr lang="en-US" sz="2400" dirty="0" err="1" smtClean="0"/>
              <a:t>Advate</a:t>
            </a:r>
            <a:r>
              <a:rPr lang="en-US" sz="2400" dirty="0" smtClean="0"/>
              <a:t>     0.11 (0.03 – 0.25)</a:t>
            </a:r>
          </a:p>
          <a:p>
            <a:r>
              <a:rPr lang="en-US" sz="2400" dirty="0" err="1" smtClean="0"/>
              <a:t>Kogenate</a:t>
            </a:r>
            <a:r>
              <a:rPr lang="en-US" sz="2400" dirty="0" smtClean="0"/>
              <a:t> 0.17 (0.06 - 0.37)</a:t>
            </a:r>
          </a:p>
          <a:p>
            <a:endParaRPr lang="en-US" sz="8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OR = 1.54 (0.24 – 12)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9962" y="1923047"/>
            <a:ext cx="3573987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Xi, PTP meta-analysis</a:t>
            </a:r>
          </a:p>
          <a:p>
            <a:endParaRPr lang="en-US" sz="800" dirty="0"/>
          </a:p>
          <a:p>
            <a:r>
              <a:rPr lang="en-US" sz="2400" dirty="0" err="1" smtClean="0"/>
              <a:t>Advate</a:t>
            </a:r>
            <a:r>
              <a:rPr lang="en-US" sz="2400" dirty="0" smtClean="0"/>
              <a:t>     0.10 (0.05 – 0.18)</a:t>
            </a:r>
          </a:p>
          <a:p>
            <a:r>
              <a:rPr lang="en-US" sz="2400" dirty="0" err="1" smtClean="0"/>
              <a:t>Kogenate</a:t>
            </a:r>
            <a:r>
              <a:rPr lang="en-US" sz="2400" dirty="0" smtClean="0"/>
              <a:t> 0.26 (0.16 - 0.44)</a:t>
            </a:r>
          </a:p>
          <a:p>
            <a:r>
              <a:rPr lang="en-US" sz="2400" i="1" dirty="0" err="1"/>
              <a:t>Kogenate</a:t>
            </a:r>
            <a:r>
              <a:rPr lang="en-US" sz="2400" i="1" dirty="0"/>
              <a:t> </a:t>
            </a:r>
            <a:r>
              <a:rPr lang="en-US" sz="2400" i="1" dirty="0" smtClean="0"/>
              <a:t>0.11 </a:t>
            </a:r>
            <a:r>
              <a:rPr lang="en-US" sz="2400" i="1" dirty="0"/>
              <a:t>(</a:t>
            </a:r>
            <a:r>
              <a:rPr lang="en-US" sz="2400" i="1" dirty="0" smtClean="0"/>
              <a:t>0.05 - 0.23</a:t>
            </a:r>
            <a:r>
              <a:rPr lang="en-US" sz="2400" i="1" dirty="0"/>
              <a:t>)</a:t>
            </a:r>
          </a:p>
          <a:p>
            <a:endParaRPr lang="en-US" sz="800" i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OR = 2.6 (0.88 – 8.8)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9962" y="4108261"/>
            <a:ext cx="357398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Aledort</a:t>
            </a:r>
            <a:r>
              <a:rPr lang="en-US" sz="2400" dirty="0" smtClean="0"/>
              <a:t> BDD meta-analysis</a:t>
            </a:r>
          </a:p>
          <a:p>
            <a:endParaRPr lang="en-US" sz="800" dirty="0"/>
          </a:p>
          <a:p>
            <a:r>
              <a:rPr lang="en-US" sz="2400" i="1" dirty="0" err="1" smtClean="0"/>
              <a:t>Kogenate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Advate</a:t>
            </a:r>
            <a:endParaRPr lang="en-US" sz="2400" i="1" dirty="0" smtClean="0"/>
          </a:p>
          <a:p>
            <a:r>
              <a:rPr lang="en-US" sz="2400" i="1" dirty="0" smtClean="0"/>
              <a:t>High titer</a:t>
            </a:r>
            <a:endParaRPr lang="en-US" sz="2400" i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HR = 1.75 (0.05 – 65.5)</a:t>
            </a:r>
          </a:p>
          <a:p>
            <a:endParaRPr lang="en-US" sz="1100" dirty="0" smtClean="0"/>
          </a:p>
          <a:p>
            <a:r>
              <a:rPr lang="en-US" sz="2400" dirty="0" smtClean="0"/>
              <a:t>All inhibitors</a:t>
            </a:r>
          </a:p>
          <a:p>
            <a:r>
              <a:rPr lang="en-US" sz="2400" dirty="0" smtClean="0"/>
              <a:t>HR</a:t>
            </a:r>
            <a:r>
              <a:rPr lang="en-US" sz="2400" dirty="0"/>
              <a:t>, </a:t>
            </a:r>
            <a:r>
              <a:rPr lang="en-US" sz="2400" dirty="0" smtClean="0"/>
              <a:t>2.43 (0.31</a:t>
            </a:r>
            <a:r>
              <a:rPr lang="en-US" sz="2400" dirty="0"/>
              <a:t>–</a:t>
            </a:r>
            <a:r>
              <a:rPr lang="en-US" sz="2400" dirty="0" smtClean="0"/>
              <a:t>19.2)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57539" y="2174100"/>
            <a:ext cx="1095172" cy="837584"/>
            <a:chOff x="3957539" y="2174100"/>
            <a:chExt cx="1095172" cy="837584"/>
          </a:xfrm>
        </p:grpSpPr>
        <p:sp>
          <p:nvSpPr>
            <p:cNvPr id="3" name="TextBox 2"/>
            <p:cNvSpPr txBox="1"/>
            <p:nvPr/>
          </p:nvSpPr>
          <p:spPr>
            <a:xfrm>
              <a:off x="3957539" y="21741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Kogenate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48259" y="2642352"/>
              <a:ext cx="867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Advate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2199890" y="1848456"/>
            <a:ext cx="0" cy="303918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RODIN &amp; Co party over?</a:t>
            </a:r>
          </a:p>
          <a:p>
            <a:endParaRPr lang="en-US" dirty="0"/>
          </a:p>
          <a:p>
            <a:r>
              <a:rPr lang="en-US" dirty="0" smtClean="0"/>
              <a:t>The is no free lunch at the “risk of inhibitor study club”</a:t>
            </a:r>
          </a:p>
          <a:p>
            <a:endParaRPr lang="en-US" dirty="0" smtClean="0"/>
          </a:p>
          <a:p>
            <a:r>
              <a:rPr lang="en-US" dirty="0" smtClean="0"/>
              <a:t>Either we accept to adopt </a:t>
            </a:r>
            <a:r>
              <a:rPr lang="en-US" i="1" dirty="0" smtClean="0">
                <a:solidFill>
                  <a:srgbClr val="FF0000"/>
                </a:solidFill>
              </a:rPr>
              <a:t>better methods </a:t>
            </a:r>
            <a:r>
              <a:rPr lang="en-US" dirty="0" smtClean="0"/>
              <a:t>for prospective assessment, or we have to adapt to live with some </a:t>
            </a:r>
            <a:r>
              <a:rPr lang="en-US" i="1" dirty="0" smtClean="0">
                <a:solidFill>
                  <a:srgbClr val="FF0000"/>
                </a:solidFill>
              </a:rPr>
              <a:t>uncertainty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129" y="631716"/>
            <a:ext cx="3674315" cy="968484"/>
          </a:xfrm>
        </p:spPr>
        <p:txBody>
          <a:bodyPr/>
          <a:lstStyle/>
          <a:p>
            <a:r>
              <a:rPr lang="en-US" dirty="0" smtClean="0"/>
              <a:t>Thank you 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525963" cy="45259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06641" y="2244578"/>
            <a:ext cx="5556738" cy="339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Download these slides at:</a:t>
            </a:r>
          </a:p>
          <a:p>
            <a:r>
              <a:rPr lang="en-US" dirty="0" smtClean="0">
                <a:hlinkClick r:id="rId3"/>
              </a:rPr>
              <a:t>Hemophilia.mcmaster.ca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Join the WAPPS network at:</a:t>
            </a:r>
          </a:p>
          <a:p>
            <a:r>
              <a:rPr lang="en-US" dirty="0">
                <a:hlinkClick r:id="rId4"/>
              </a:rPr>
              <a:t>www.wapps-hemo.org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7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ssessing causality: methodological notes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Appraising data on the concentrate dependent risk of inhibitors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Implications and perspectives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48235" y="986118"/>
            <a:ext cx="5946589" cy="2734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n 4"/>
          <p:cNvSpPr/>
          <p:nvPr/>
        </p:nvSpPr>
        <p:spPr>
          <a:xfrm>
            <a:off x="5408707" y="4183529"/>
            <a:ext cx="3391646" cy="2510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81529" y="49305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3929" y="558800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62529" y="627530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14929" y="75602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43529" y="76954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95929" y="83528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24529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76929" y="103250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478031" y="84410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30431" y="90984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59031" y="97857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11431" y="1107068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524254">
            <a:off x="1763764" y="1478646"/>
            <a:ext cx="5419346" cy="266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11" name="Down Arrow Callout 10"/>
          <p:cNvSpPr/>
          <p:nvPr/>
        </p:nvSpPr>
        <p:spPr>
          <a:xfrm rot="1449583">
            <a:off x="3232957" y="462494"/>
            <a:ext cx="1773212" cy="763217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ADVATE</a:t>
            </a:r>
            <a:endParaRPr lang="en-US" dirty="0"/>
          </a:p>
        </p:txBody>
      </p:sp>
      <p:sp>
        <p:nvSpPr>
          <p:cNvPr id="24" name="Down Arrow Callout 23"/>
          <p:cNvSpPr/>
          <p:nvPr/>
        </p:nvSpPr>
        <p:spPr>
          <a:xfrm rot="1449583">
            <a:off x="3461557" y="573351"/>
            <a:ext cx="1773212" cy="763217"/>
          </a:xfrm>
          <a:prstGeom prst="downArrowCallo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KOGENATE</a:t>
            </a:r>
            <a:endParaRPr lang="en-US" dirty="0"/>
          </a:p>
        </p:txBody>
      </p:sp>
      <p:sp>
        <p:nvSpPr>
          <p:cNvPr id="2" name="Up Arrow Callout 1"/>
          <p:cNvSpPr/>
          <p:nvPr/>
        </p:nvSpPr>
        <p:spPr>
          <a:xfrm rot="1498178">
            <a:off x="46795" y="2446969"/>
            <a:ext cx="6466256" cy="620957"/>
          </a:xfrm>
          <a:prstGeom prst="up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                                      ED                                   50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3926" y="2894259"/>
            <a:ext cx="3908075" cy="3673378"/>
            <a:chOff x="233926" y="2894259"/>
            <a:chExt cx="3908075" cy="3673378"/>
          </a:xfrm>
        </p:grpSpPr>
        <p:sp>
          <p:nvSpPr>
            <p:cNvPr id="14" name="Rectangle 13"/>
            <p:cNvSpPr/>
            <p:nvPr/>
          </p:nvSpPr>
          <p:spPr>
            <a:xfrm>
              <a:off x="233926" y="2894260"/>
              <a:ext cx="1943003" cy="36733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82929" y="2894260"/>
              <a:ext cx="1943003" cy="36733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Callout 48"/>
            <p:cNvSpPr/>
            <p:nvPr/>
          </p:nvSpPr>
          <p:spPr>
            <a:xfrm>
              <a:off x="251317" y="2894260"/>
              <a:ext cx="1925612" cy="763217"/>
            </a:xfrm>
            <a:prstGeom prst="downArrowCallou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KOGENATE</a:t>
              </a:r>
              <a:endParaRPr lang="en-US" dirty="0"/>
            </a:p>
          </p:txBody>
        </p:sp>
        <p:sp>
          <p:nvSpPr>
            <p:cNvPr id="50" name="Down Arrow Callout 49"/>
            <p:cNvSpPr/>
            <p:nvPr/>
          </p:nvSpPr>
          <p:spPr>
            <a:xfrm>
              <a:off x="2182928" y="2894259"/>
              <a:ext cx="1943003" cy="763217"/>
            </a:xfrm>
            <a:prstGeom prst="downArrowCallou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ADVATE</a:t>
              </a: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1073125" y="4618086"/>
              <a:ext cx="523937" cy="455559"/>
            </a:xfrm>
            <a:prstGeom prst="ellipse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332045" y="6074666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533960" y="5587764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8235" y="5619107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611090">
              <a:off x="791983" y="6069345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15653" y="4618086"/>
              <a:ext cx="523937" cy="45555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33926" y="6062301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3685" y="4183529"/>
              <a:ext cx="523937" cy="455559"/>
            </a:xfrm>
            <a:prstGeom prst="ellipse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10023" y="5587764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619769" y="4639088"/>
              <a:ext cx="523937" cy="455559"/>
            </a:xfrm>
            <a:prstGeom prst="ellipse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53685" y="5115493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121062" y="4618086"/>
              <a:ext cx="523937" cy="455559"/>
            </a:xfrm>
            <a:prstGeom prst="ellipse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263999" y="6074666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562930" y="5600342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339785" y="5571208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611090">
              <a:off x="2750380" y="6069345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618064" y="4618086"/>
              <a:ext cx="523937" cy="45555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182233" y="6062301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03482" y="4183529"/>
              <a:ext cx="523937" cy="455559"/>
            </a:xfrm>
            <a:prstGeom prst="ellipse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956204" y="5571208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825558" y="4162527"/>
              <a:ext cx="523937" cy="455559"/>
            </a:xfrm>
            <a:prstGeom prst="ellipse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81863" y="5073645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416070" y="5073645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863722" y="5073645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71960" y="5094647"/>
              <a:ext cx="523937" cy="455559"/>
            </a:xfrm>
            <a:prstGeom prst="ellipse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318604" y="5098937"/>
              <a:ext cx="523937" cy="455559"/>
            </a:xfrm>
            <a:prstGeom prst="ellipse">
              <a:avLst/>
            </a:prstGeom>
            <a:solidFill>
              <a:srgbClr val="953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545072" y="4639088"/>
              <a:ext cx="523937" cy="4555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44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208 0.43565 C 0.69844 0.425 0.68576 0.41435 0.68142 0.41435 C 0.6533 0.41435 0.62465 0.58102 0.62465 0.74769 C 0.62465 0.66366 0.61024 0.58102 0.59653 0.58102 C 0.58229 0.58102 0.56857 0.66505 0.56857 0.74769 C 0.56857 0.70625 0.56146 0.66366 0.55416 0.66366 C 0.54705 0.66366 0.53975 0.70509 0.53975 0.74769 C 0.53975 0.72639 0.53628 0.70625 0.53264 0.70625 C 0.52899 0.70625 0.52552 0.72755 0.52552 0.74769 C 0.52552 0.73704 0.52361 0.72639 0.52187 0.72639 C 0.52083 0.72639 0.51823 0.73704 0.51823 0.74769 C 0.51823 0.74236 0.51736 0.73704 0.51632 0.73704 C 0.51632 0.73565 0.51458 0.74236 0.51458 0.74769 C 0.51458 0.74491 0.51458 0.74236 0.51354 0.74236 C 0.51354 0.74375 0.51267 0.74514 0.51267 0.74769 C 0.51267 0.7463 0.51267 0.74491 0.51267 0.74375 C 0.51163 0.74375 0.51163 0.74514 0.51163 0.74653 C 0.51076 0.74653 0.51076 0.74514 0.51076 0.74375 C 0.50989 0.74375 0.50989 0.74514 0.50989 0.74653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208 0.43565 C 0.69844 0.425 0.68576 0.41435 0.68142 0.41435 C 0.6533 0.41435 0.62465 0.58102 0.62465 0.74769 C 0.62465 0.66366 0.61024 0.58102 0.59653 0.58102 C 0.58229 0.58102 0.56857 0.66505 0.56857 0.74769 C 0.56857 0.70625 0.56146 0.66366 0.55416 0.66366 C 0.54705 0.66366 0.53975 0.70509 0.53975 0.74769 C 0.53975 0.72639 0.53628 0.70625 0.53264 0.70625 C 0.52899 0.70625 0.52552 0.72755 0.52552 0.74769 C 0.52552 0.73704 0.52361 0.72639 0.52187 0.72639 C 0.52083 0.72639 0.51823 0.73704 0.51823 0.74769 C 0.51823 0.74236 0.51736 0.73704 0.51632 0.73704 C 0.51632 0.73565 0.51458 0.74236 0.51458 0.74769 C 0.51458 0.74491 0.51458 0.74236 0.51354 0.74236 C 0.51354 0.74375 0.51267 0.74514 0.51267 0.74769 C 0.51267 0.7463 0.51267 0.74491 0.51267 0.74375 C 0.51163 0.74375 0.51163 0.74514 0.51163 0.74653 C 0.51076 0.74653 0.51076 0.74514 0.51076 0.74375 C 0.50989 0.74375 0.50989 0.74514 0.50989 0.74653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208 0.43565 C 0.69844 0.425 0.68576 0.41435 0.68142 0.41435 C 0.6533 0.41435 0.62465 0.58102 0.62465 0.74769 C 0.62465 0.66366 0.61024 0.58102 0.59653 0.58102 C 0.58229 0.58102 0.56857 0.66505 0.56857 0.74769 C 0.56857 0.70625 0.56146 0.66366 0.55416 0.66366 C 0.54705 0.66366 0.53975 0.70509 0.53975 0.74769 C 0.53975 0.72639 0.53628 0.70625 0.53264 0.70625 C 0.52899 0.70625 0.52552 0.72755 0.52552 0.74769 C 0.52552 0.73704 0.52361 0.72639 0.52187 0.72639 C 0.52083 0.72639 0.51823 0.73704 0.51823 0.74769 C 0.51823 0.74236 0.51736 0.73704 0.51632 0.73704 C 0.51632 0.73565 0.51458 0.74236 0.51458 0.74769 C 0.51458 0.74491 0.51458 0.74236 0.51354 0.74236 C 0.51354 0.74375 0.51267 0.74514 0.51267 0.74769 C 0.51267 0.7463 0.51267 0.74491 0.51267 0.74375 C 0.51163 0.74375 0.51163 0.74514 0.51163 0.74653 C 0.51076 0.74653 0.51076 0.74514 0.51076 0.74375 C 0.50989 0.74375 0.50989 0.74514 0.50989 0.74653 " pathEditMode="relative" rAng="0" ptsTypes="fffffffffffffffffff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087 0.40666 C 0.65757 0.39672 0.64663 0.38677 0.6428 0.38677 C 0.61831 0.38677 0.59346 0.54384 0.59346 0.70114 C 0.59346 0.62179 0.58078 0.54384 0.56897 0.54384 C 0.55646 0.54384 0.54465 0.62318 0.54465 0.70114 C 0.54465 0.66204 0.53839 0.62179 0.53196 0.62179 C 0.52588 0.62179 0.51945 0.66089 0.51945 0.70114 C 0.51945 0.68101 0.5165 0.66204 0.5132 0.66204 C 0.51007 0.66204 0.50712 0.68194 0.50712 0.70114 C 0.50712 0.69096 0.50538 0.68101 0.50399 0.68101 C 0.50295 0.68101 0.50069 0.69096 0.50069 0.70114 C 0.50069 0.69605 0.5 0.69096 0.49913 0.69096 C 0.49913 0.68957 0.49756 0.69605 0.49756 0.70114 C 0.49756 0.69836 0.49756 0.69605 0.4967 0.69605 C 0.4967 0.6972 0.49583 0.69859 0.49583 0.70114 C 0.49583 0.69975 0.49583 0.69836 0.49583 0.6972 C 0.49496 0.6972 0.49496 0.69859 0.49496 0.69998 C 0.49426 0.69998 0.49426 0.69859 0.49426 0.6972 C 0.49357 0.6972 0.49357 0.69859 0.49357 0.69998 " pathEditMode="relative" rAng="0" ptsTypes="fffffffffffffffffff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4" y="1371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208 0.43565 C 0.69844 0.42685 0.68576 0.41828 0.68142 0.41828 C 0.6533 0.41828 0.62465 0.5544 0.62465 0.69074 C 0.62465 0.62199 0.61024 0.5544 0.59653 0.5544 C 0.58229 0.5544 0.56858 0.62315 0.56858 0.69074 C 0.56858 0.65671 0.56146 0.62199 0.55417 0.62199 C 0.54705 0.62199 0.53976 0.65578 0.53976 0.69074 C 0.53976 0.67315 0.53629 0.65671 0.53264 0.65671 C 0.52899 0.65671 0.52552 0.67407 0.52552 0.69074 C 0.52552 0.68194 0.52361 0.67315 0.52188 0.67315 C 0.52083 0.67315 0.51823 0.68194 0.51823 0.69074 C 0.51823 0.68634 0.51736 0.68194 0.51632 0.68194 C 0.51632 0.68078 0.51458 0.68634 0.51458 0.69074 C 0.51458 0.68842 0.51458 0.68634 0.51354 0.68634 C 0.51354 0.6875 0.51267 0.68866 0.51267 0.69074 C 0.51267 0.68958 0.51267 0.68842 0.51267 0.6875 C 0.51163 0.6875 0.51163 0.68866 0.51163 0.68958 C 0.51076 0.68958 0.51076 0.68866 0.51076 0.6875 C 0.5099 0.6875 0.5099 0.68866 0.5099 0.68958 " pathEditMode="relative" rAng="0" ptsTypes="fffffffffffffffffff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9 0.42586 C 0.68225 0.41754 0.66957 0.40921 0.66522 0.40921 C 0.63708 0.40921 0.60841 0.54037 0.60841 0.67176 C 0.60841 0.60537 0.59399 0.54037 0.58027 0.54037 C 0.56602 0.54037 0.5523 0.60653 0.5523 0.67176 C 0.5523 0.63891 0.54517 0.60537 0.53788 0.60537 C 0.53075 0.60537 0.52346 0.63799 0.52346 0.67176 C 0.52346 0.65487 0.51998 0.63891 0.51633 0.63891 C 0.51269 0.63891 0.50921 0.6558 0.50921 0.67176 C 0.50921 0.6632 0.5073 0.65487 0.50556 0.65487 C 0.50452 0.65487 0.50192 0.6632 0.50192 0.67176 C 0.50192 0.66736 0.50105 0.6632 0.5 0.6632 C 0.5 0.66227 0.49827 0.66736 0.49827 0.67176 C 0.49827 0.66944 0.49827 0.66736 0.49722 0.66736 C 0.49722 0.66852 0.49636 0.66968 0.49636 0.67176 C 0.49636 0.6706 0.49636 0.66944 0.49636 0.66852 C 0.49531 0.66852 0.49531 0.66968 0.49531 0.67083 C 0.49444 0.67083 0.49444 0.66968 0.49444 0.66852 C 0.49358 0.66852 0.49358 0.66968 0.49358 0.67083 " pathEditMode="relative" rAng="0" ptsTypes="fffffffffffffffffff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5" y="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86 0.41383 C 0.6329 0.40573 0.623 0.39787 0.61953 0.39787 C 0.59746 0.39787 0.57488 0.52532 0.57488 0.65301 C 0.57488 0.58848 0.56359 0.52532 0.55281 0.52532 C 0.54152 0.52532 0.53075 0.58963 0.53075 0.65301 C 0.53075 0.62109 0.52519 0.58848 0.51946 0.58848 C 0.5139 0.58848 0.50816 0.62017 0.50816 0.65301 C 0.50816 0.63659 0.50538 0.62109 0.50243 0.62109 C 0.49965 0.62109 0.49687 0.63752 0.49687 0.65301 C 0.49687 0.64469 0.49548 0.63659 0.49409 0.63659 C 0.49322 0.63659 0.49114 0.64469 0.49114 0.65301 C 0.49114 0.64862 0.49044 0.64469 0.48975 0.64469 C 0.48975 0.64353 0.48836 0.64862 0.48836 0.65301 C 0.48836 0.65047 0.48836 0.64862 0.48749 0.64862 C 0.48749 0.64978 0.4868 0.6507 0.4868 0.65301 C 0.4868 0.65163 0.4868 0.65047 0.4868 0.64978 C 0.48593 0.64978 0.48593 0.6507 0.48593 0.65186 C 0.48523 0.65186 0.48523 0.6507 0.48523 0.64978 C 0.48471 0.64978 0.48471 0.6507 0.48471 0.65186 " pathEditMode="relative" rAng="0" ptsTypes="fffffffffffffffffff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7" y="11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 -0.0111 L 0.64368 0.3974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74" y="20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9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18 0.3951 C 0.61501 0.387 0.60233 0.3796 0.59798 0.3796 C 0.56966 0.3796 0.541 0.50405 0.541 0.62943 C 0.541 0.56605 0.5264 0.50405 0.51285 0.50405 C 0.49843 0.50405 0.48454 0.5672 0.48454 0.62943 C 0.48454 0.59797 0.47741 0.56605 0.47029 0.56605 C 0.46299 0.56605 0.45552 0.59704 0.45552 0.62943 C 0.45552 0.613 0.45222 0.59797 0.44857 0.59797 C 0.44492 0.59797 0.44145 0.6137 0.44145 0.62943 C 0.44145 0.6211 0.43937 0.613 0.4378 0.613 C 0.43659 0.613 0.43398 0.6211 0.43398 0.62943 C 0.43398 0.62503 0.43328 0.6211 0.43207 0.6211 C 0.43207 0.61971 0.43016 0.62503 0.43016 0.62943 C 0.43016 0.62688 0.43016 0.62503 0.42929 0.62503 C 0.42929 0.62596 0.42842 0.62711 0.42842 0.62943 C 0.42842 0.62781 0.42842 0.62688 0.42842 0.62596 C 0.42738 0.62596 0.42738 0.62711 0.42738 0.62804 C 0.42651 0.62804 0.42651 0.62711 0.42651 0.62596 C 0.42599 0.62596 0.42599 0.62711 0.42599 0.62804 " pathEditMode="relative" rAng="0" ptsTypes="fffffffffffffffffff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9" y="109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8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93 0.39371 C 0.65063 0.38353 0.63916 0.37336 0.63517 0.37336 C 0.60963 0.37336 0.58374 0.5332 0.58374 0.69327 C 0.58374 0.61254 0.57089 0.5332 0.55855 0.5332 C 0.5457 0.5332 0.53319 0.61393 0.53319 0.69327 C 0.53319 0.65348 0.52676 0.61254 0.52016 0.61254 C 0.51373 0.61254 0.50713 0.65233 0.50713 0.69327 C 0.50713 0.67268 0.504 0.65348 0.5007 0.65348 C 0.4974 0.65348 0.49427 0.67384 0.49427 0.69327 C 0.49427 0.68286 0.49253 0.67268 0.49097 0.67268 C 0.48993 0.67268 0.48767 0.68286 0.48767 0.69327 C 0.48767 0.68795 0.4868 0.68286 0.48593 0.68286 C 0.48593 0.68171 0.48437 0.68795 0.48437 0.69327 C 0.48437 0.6905 0.48437 0.68795 0.48333 0.68795 C 0.48333 0.68934 0.48263 0.69073 0.48263 0.69327 C 0.48263 0.69188 0.48263 0.6905 0.48263 0.68934 C 0.48176 0.68934 0.48176 0.69073 0.48176 0.69212 C 0.48089 0.69212 0.48089 0.69073 0.48089 0.68934 C 0.4802 0.68934 0.4802 0.69073 0.4802 0.69212 " pathEditMode="relative" rAng="0" ptsTypes="fffffffffffffffffff"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7" y="13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5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27 0.39417 C 0.65862 0.38376 0.64594 0.37358 0.64159 0.37358 C 0.61345 0.37358 0.58478 0.5355 0.58478 0.69743 C 0.58478 0.61577 0.57054 0.5355 0.55681 0.5355 C 0.54257 0.5355 0.52884 0.61716 0.52884 0.69743 C 0.52884 0.65718 0.52172 0.61577 0.51442 0.61577 C 0.5073 0.61577 0.5 0.65602 0.5 0.69743 C 0.5 0.67661 0.49653 0.65718 0.49288 0.65718 C 0.48923 0.65718 0.48576 0.67777 0.48576 0.69743 C 0.48576 0.68702 0.48385 0.67661 0.48211 0.67661 C 0.48107 0.67661 0.47846 0.68702 0.47846 0.69743 C 0.47846 0.69211 0.47759 0.68702 0.47655 0.68702 C 0.47655 0.68563 0.47481 0.69211 0.47481 0.69743 C 0.47481 0.69465 0.47481 0.69211 0.47377 0.69211 C 0.47377 0.6935 0.4729 0.69488 0.4729 0.69743 C 0.4729 0.69604 0.4729 0.69465 0.4729 0.6935 C 0.47186 0.6935 0.47186 0.69488 0.47186 0.69627 C 0.47099 0.69627 0.47099 0.69488 0.47099 0.6935 C 0.47012 0.6935 0.47012 0.69488 0.47012 0.69627 " pathEditMode="relative" rAng="0" ptsTypes="fffffffffffffffffff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7" y="14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6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9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93 0.40296 C 0.65028 0.39348 0.63759 0.384 0.63325 0.384 C 0.60511 0.384 0.57644 0.53412 0.57644 0.68448 C 0.57644 0.60861 0.5622 0.53412 0.54847 0.53412 C 0.53422 0.53412 0.5205 0.61 0.5205 0.68448 C 0.5205 0.64701 0.51338 0.60861 0.50608 0.60861 C 0.49896 0.60861 0.49166 0.64608 0.49166 0.68448 C 0.49166 0.66528 0.48819 0.64701 0.48454 0.64701 C 0.48089 0.64701 0.47741 0.66621 0.47741 0.68448 C 0.47741 0.67477 0.4755 0.66528 0.47377 0.66528 C 0.47272 0.66528 0.47012 0.67477 0.47012 0.68448 C 0.47012 0.67962 0.46925 0.67477 0.46821 0.67477 C 0.46821 0.67361 0.46647 0.67962 0.46647 0.68448 C 0.46647 0.68194 0.46647 0.67962 0.46543 0.67962 C 0.46543 0.68078 0.46456 0.68217 0.46456 0.68448 C 0.46456 0.68309 0.46456 0.68194 0.46456 0.68078 C 0.46352 0.68078 0.46352 0.68217 0.46352 0.68333 C 0.46265 0.68333 0.46265 0.68217 0.46265 0.68078 C 0.46178 0.68078 0.46178 0.68217 0.46178 0.68333 " pathEditMode="relative" rAng="0" ptsTypes="fffffffffffffffffff">
                                      <p:cBhvr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3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26 0.3863 C 0.65862 0.37659 0.64593 0.36687 0.64159 0.36687 C 0.61345 0.36687 0.58478 0.51908 0.58478 0.67152 C 0.58478 0.59472 0.57053 0.51908 0.55681 0.51908 C 0.54256 0.51908 0.52884 0.59588 0.52884 0.67152 C 0.52884 0.63359 0.52171 0.59472 0.51442 0.59472 C 0.5073 0.59472 0.5 0.63243 0.5 0.67152 C 0.5 0.65186 0.49652 0.63359 0.49288 0.63359 C 0.48923 0.63359 0.48575 0.65302 0.48575 0.67152 C 0.48575 0.66158 0.48384 0.65186 0.4821 0.65186 C 0.48106 0.65186 0.47846 0.66158 0.47846 0.67152 C 0.47846 0.66643 0.47759 0.66158 0.47654 0.66158 C 0.47654 0.66042 0.47481 0.66643 0.47481 0.67152 C 0.47481 0.66898 0.47481 0.66643 0.47376 0.66643 C 0.47376 0.66782 0.4729 0.66898 0.4729 0.67152 C 0.4729 0.67013 0.4729 0.66898 0.4729 0.66782 C 0.47185 0.66782 0.47185 0.66898 0.47185 0.67037 C 0.47099 0.67037 0.47099 0.66898 0.47099 0.66782 C 0.47012 0.66782 0.47012 0.66898 0.47012 0.67037 " pathEditMode="relative" rAng="0" ptsTypes="fffffffffffffffffff">
                                      <p:cBhvr>
                                        <p:cTn id="1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7" y="1327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  <p:bldP spid="6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48235" y="986118"/>
            <a:ext cx="5946589" cy="2734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n 4"/>
          <p:cNvSpPr/>
          <p:nvPr/>
        </p:nvSpPr>
        <p:spPr>
          <a:xfrm>
            <a:off x="5408707" y="4183529"/>
            <a:ext cx="3391646" cy="251011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43529" y="76954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795929" y="83528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24529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76929" y="103250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478031" y="84410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630431" y="90984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59031" y="97857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11431" y="1107068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40031" y="1120588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92431" y="118632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21031" y="125505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73431" y="138355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524254">
            <a:off x="1763764" y="1478646"/>
            <a:ext cx="5419346" cy="266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11" name="Down Arrow Callout 10"/>
          <p:cNvSpPr/>
          <p:nvPr/>
        </p:nvSpPr>
        <p:spPr>
          <a:xfrm rot="1449583">
            <a:off x="3232957" y="462494"/>
            <a:ext cx="1773212" cy="763217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ADVATE</a:t>
            </a:r>
            <a:endParaRPr lang="en-US" dirty="0"/>
          </a:p>
        </p:txBody>
      </p:sp>
      <p:sp>
        <p:nvSpPr>
          <p:cNvPr id="24" name="Down Arrow Callout 23"/>
          <p:cNvSpPr/>
          <p:nvPr/>
        </p:nvSpPr>
        <p:spPr>
          <a:xfrm rot="1449583">
            <a:off x="3461557" y="573351"/>
            <a:ext cx="1773212" cy="763217"/>
          </a:xfrm>
          <a:prstGeom prst="downArrowCallo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KOGENATE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626210" y="113514"/>
            <a:ext cx="2405529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RANDOM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8235" y="2646174"/>
            <a:ext cx="2706196" cy="3845772"/>
            <a:chOff x="448235" y="2646174"/>
            <a:chExt cx="2706196" cy="3845772"/>
          </a:xfrm>
        </p:grpSpPr>
        <p:sp>
          <p:nvSpPr>
            <p:cNvPr id="2" name="Rectangle 1"/>
            <p:cNvSpPr/>
            <p:nvPr/>
          </p:nvSpPr>
          <p:spPr>
            <a:xfrm>
              <a:off x="448235" y="2646174"/>
              <a:ext cx="2706196" cy="3845772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19031" y="2752020"/>
              <a:ext cx="2553796" cy="91734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NEXT PATIENT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906531" y="4179119"/>
            <a:ext cx="1905000" cy="183210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Large deletion</a:t>
            </a:r>
            <a:endParaRPr lang="en-US" sz="2400" dirty="0"/>
          </a:p>
        </p:txBody>
      </p:sp>
      <p:sp>
        <p:nvSpPr>
          <p:cNvPr id="29" name="Oval 28"/>
          <p:cNvSpPr/>
          <p:nvPr/>
        </p:nvSpPr>
        <p:spPr>
          <a:xfrm>
            <a:off x="906531" y="4179119"/>
            <a:ext cx="1905000" cy="183210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Deletion + history</a:t>
            </a:r>
            <a:endParaRPr lang="en-US" sz="2400" dirty="0"/>
          </a:p>
        </p:txBody>
      </p:sp>
      <p:sp>
        <p:nvSpPr>
          <p:cNvPr id="28" name="Oval 27"/>
          <p:cNvSpPr/>
          <p:nvPr/>
        </p:nvSpPr>
        <p:spPr>
          <a:xfrm>
            <a:off x="906531" y="4179119"/>
            <a:ext cx="1905000" cy="18321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Point + history</a:t>
            </a:r>
            <a:endParaRPr lang="en-US" sz="2400" dirty="0"/>
          </a:p>
        </p:txBody>
      </p:sp>
      <p:sp>
        <p:nvSpPr>
          <p:cNvPr id="43" name="Oval 42"/>
          <p:cNvSpPr/>
          <p:nvPr/>
        </p:nvSpPr>
        <p:spPr>
          <a:xfrm>
            <a:off x="906531" y="4179119"/>
            <a:ext cx="1905000" cy="18321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Point mutation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09777" y="4179119"/>
            <a:ext cx="1905000" cy="18321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Family history</a:t>
            </a:r>
            <a:endParaRPr lang="en-US" sz="2400" dirty="0"/>
          </a:p>
        </p:txBody>
      </p:sp>
      <p:sp>
        <p:nvSpPr>
          <p:cNvPr id="47" name="Oval 46"/>
          <p:cNvSpPr/>
          <p:nvPr/>
        </p:nvSpPr>
        <p:spPr>
          <a:xfrm>
            <a:off x="906531" y="4179119"/>
            <a:ext cx="1905000" cy="18321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Point mutation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06531" y="4183529"/>
            <a:ext cx="1905000" cy="18321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Family history</a:t>
            </a:r>
            <a:endParaRPr lang="en-US" sz="2400" dirty="0"/>
          </a:p>
        </p:txBody>
      </p:sp>
      <p:sp>
        <p:nvSpPr>
          <p:cNvPr id="49" name="Oval 48"/>
          <p:cNvSpPr/>
          <p:nvPr/>
        </p:nvSpPr>
        <p:spPr>
          <a:xfrm>
            <a:off x="868431" y="4183529"/>
            <a:ext cx="1905000" cy="18321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Point mutation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06531" y="4183529"/>
            <a:ext cx="1905000" cy="18321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Point + history</a:t>
            </a:r>
            <a:endParaRPr lang="en-US" sz="2400" dirty="0"/>
          </a:p>
        </p:txBody>
      </p:sp>
      <p:sp>
        <p:nvSpPr>
          <p:cNvPr id="46" name="Oval 45"/>
          <p:cNvSpPr/>
          <p:nvPr/>
        </p:nvSpPr>
        <p:spPr>
          <a:xfrm>
            <a:off x="906531" y="4179119"/>
            <a:ext cx="1905000" cy="18321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Family history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906531" y="4183529"/>
            <a:ext cx="1905000" cy="1832106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Deletion + history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3383031" y="4376954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998495" y="5265690"/>
            <a:ext cx="762000" cy="762000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17495" y="4782864"/>
            <a:ext cx="762000" cy="762000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617495" y="5661708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61270" y="516386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36495" y="5869139"/>
            <a:ext cx="762000" cy="762000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054251" y="4759771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55495" y="5293914"/>
            <a:ext cx="762000" cy="762000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673251" y="5783888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208 0.43565 C 0.69844 0.42685 0.68576 0.41828 0.68142 0.41828 C 0.6533 0.41828 0.62465 0.5544 0.62465 0.69074 C 0.62465 0.62199 0.61024 0.5544 0.59653 0.5544 C 0.58229 0.5544 0.56858 0.62315 0.56858 0.69074 C 0.56858 0.65671 0.56146 0.62199 0.55417 0.62199 C 0.54705 0.62199 0.53976 0.65578 0.53976 0.69074 C 0.53976 0.67315 0.53629 0.65671 0.53264 0.65671 C 0.52899 0.65671 0.52552 0.67407 0.52552 0.69074 C 0.52552 0.68194 0.52361 0.67315 0.52188 0.67315 C 0.52083 0.67315 0.51823 0.68194 0.51823 0.69074 C 0.51823 0.68634 0.51736 0.68194 0.51632 0.68194 C 0.51632 0.68078 0.51458 0.68634 0.51458 0.69074 C 0.51458 0.68842 0.51458 0.68634 0.51354 0.68634 C 0.51354 0.6875 0.51267 0.68866 0.51267 0.69074 C 0.51267 0.68958 0.51267 0.68842 0.51267 0.6875 C 0.51163 0.6875 0.51163 0.68866 0.51163 0.68958 C 0.51076 0.68958 0.51076 0.68866 0.51076 0.6875 C 0.5099 0.6875 0.5099 0.68866 0.5099 0.68958 " pathEditMode="relative" rAng="0" ptsTypes="fffffffffffffffffff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59 0.42586 C 0.68225 0.41754 0.66957 0.40921 0.66522 0.40921 C 0.63708 0.40921 0.60841 0.54037 0.60841 0.67176 C 0.60841 0.60537 0.59399 0.54037 0.58027 0.54037 C 0.56602 0.54037 0.5523 0.60653 0.5523 0.67176 C 0.5523 0.63891 0.54517 0.60537 0.53788 0.60537 C 0.53075 0.60537 0.52346 0.63799 0.52346 0.67176 C 0.52346 0.65487 0.51998 0.63891 0.51633 0.63891 C 0.51269 0.63891 0.50921 0.6558 0.50921 0.67176 C 0.50921 0.6632 0.5073 0.65487 0.50556 0.65487 C 0.50452 0.65487 0.50192 0.6632 0.50192 0.67176 C 0.50192 0.66736 0.50105 0.6632 0.5 0.6632 C 0.5 0.66227 0.49827 0.66736 0.49827 0.67176 C 0.49827 0.66944 0.49827 0.66736 0.49722 0.66736 C 0.49722 0.66852 0.49636 0.66968 0.49636 0.67176 C 0.49636 0.6706 0.49636 0.66944 0.49636 0.66852 C 0.49531 0.66852 0.49531 0.66968 0.49531 0.67083 C 0.49444 0.67083 0.49444 0.66968 0.49444 0.66852 C 0.49358 0.66852 0.49358 0.66968 0.49358 0.67083 " pathEditMode="relative" rAng="0" ptsTypes="fffffffffffffffffff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5" y="11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86 0.41383 C 0.6329 0.40573 0.623 0.39787 0.61953 0.39787 C 0.59746 0.39787 0.57488 0.52532 0.57488 0.65301 C 0.57488 0.58848 0.56359 0.52532 0.55281 0.52532 C 0.54152 0.52532 0.53075 0.58963 0.53075 0.65301 C 0.53075 0.62109 0.52519 0.58848 0.51946 0.58848 C 0.5139 0.58848 0.50816 0.62017 0.50816 0.65301 C 0.50816 0.63659 0.50538 0.62109 0.50243 0.62109 C 0.49965 0.62109 0.49687 0.63752 0.49687 0.65301 C 0.49687 0.64469 0.49548 0.63659 0.49409 0.63659 C 0.49322 0.63659 0.49114 0.64469 0.49114 0.65301 C 0.49114 0.64862 0.49044 0.64469 0.48975 0.64469 C 0.48975 0.64353 0.48836 0.64862 0.48836 0.65301 C 0.48836 0.65047 0.48836 0.64862 0.48749 0.64862 C 0.48749 0.64978 0.4868 0.6507 0.4868 0.65301 C 0.4868 0.65163 0.4868 0.65047 0.4868 0.64978 C 0.48593 0.64978 0.48593 0.6507 0.48593 0.65186 C 0.48523 0.65186 0.48523 0.6507 0.48523 0.64978 C 0.48471 0.64978 0.48471 0.6507 0.48471 0.65186 " pathEditMode="relative" rAng="0" ptsTypes="fffffffffffffffffff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7" y="11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 -0.0111 L 0.64368 0.3974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74" y="20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18 0.3951 C 0.61501 0.387 0.60233 0.3796 0.59798 0.3796 C 0.56966 0.3796 0.541 0.50405 0.541 0.62943 C 0.541 0.56605 0.5264 0.50405 0.51285 0.50405 C 0.49843 0.50405 0.48454 0.5672 0.48454 0.62943 C 0.48454 0.59797 0.47741 0.56605 0.47029 0.56605 C 0.46299 0.56605 0.45552 0.59704 0.45552 0.62943 C 0.45552 0.613 0.45222 0.59797 0.44857 0.59797 C 0.44492 0.59797 0.44145 0.6137 0.44145 0.62943 C 0.44145 0.6211 0.43937 0.613 0.4378 0.613 C 0.43659 0.613 0.43398 0.6211 0.43398 0.62943 C 0.43398 0.62503 0.43328 0.6211 0.43207 0.6211 C 0.43207 0.61971 0.43016 0.62503 0.43016 0.62943 C 0.43016 0.62688 0.43016 0.62503 0.42929 0.62503 C 0.42929 0.62596 0.42842 0.62711 0.42842 0.62943 C 0.42842 0.62781 0.42842 0.62688 0.42842 0.62596 C 0.42738 0.62596 0.42738 0.62711 0.42738 0.62804 C 0.42651 0.62804 0.42651 0.62711 0.42651 0.62596 C 0.42599 0.62596 0.42599 0.62711 0.42599 0.62804 " pathEditMode="relative" rAng="0" ptsTypes="fffffffffffffffffff">
                                      <p:cBhvr>
                                        <p:cTn id="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9" y="1094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93 0.39371 C 0.65063 0.38353 0.63916 0.37336 0.63517 0.37336 C 0.60963 0.37336 0.58374 0.5332 0.58374 0.69327 C 0.58374 0.61254 0.57089 0.5332 0.55855 0.5332 C 0.5457 0.5332 0.53319 0.61393 0.53319 0.69327 C 0.53319 0.65348 0.52676 0.61254 0.52016 0.61254 C 0.51373 0.61254 0.50713 0.65233 0.50713 0.69327 C 0.50713 0.67268 0.504 0.65348 0.5007 0.65348 C 0.4974 0.65348 0.49427 0.67384 0.49427 0.69327 C 0.49427 0.68286 0.49253 0.67268 0.49097 0.67268 C 0.48993 0.67268 0.48767 0.68286 0.48767 0.69327 C 0.48767 0.68795 0.4868 0.68286 0.48593 0.68286 C 0.48593 0.68171 0.48437 0.68795 0.48437 0.69327 C 0.48437 0.6905 0.48437 0.68795 0.48333 0.68795 C 0.48333 0.68934 0.48263 0.69073 0.48263 0.69327 C 0.48263 0.69188 0.48263 0.6905 0.48263 0.68934 C 0.48176 0.68934 0.48176 0.69073 0.48176 0.69212 C 0.48089 0.69212 0.48089 0.69073 0.48089 0.68934 C 0.4802 0.68934 0.4802 0.69073 0.4802 0.69212 " pathEditMode="relative" rAng="0" ptsTypes="fffffffffffffffffff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7" y="13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500"/>
                            </p:stCondLst>
                            <p:childTnLst>
                              <p:par>
                                <p:cTn id="9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9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27 0.39417 C 0.65862 0.38376 0.64594 0.37358 0.64159 0.37358 C 0.61345 0.37358 0.58478 0.5355 0.58478 0.69743 C 0.58478 0.61577 0.57054 0.5355 0.55681 0.5355 C 0.54257 0.5355 0.52884 0.61716 0.52884 0.69743 C 0.52884 0.65718 0.52172 0.61577 0.51442 0.61577 C 0.5073 0.61577 0.5 0.65602 0.5 0.69743 C 0.5 0.67661 0.49653 0.65718 0.49288 0.65718 C 0.48923 0.65718 0.48576 0.67777 0.48576 0.69743 C 0.48576 0.68702 0.48385 0.67661 0.48211 0.67661 C 0.48107 0.67661 0.47846 0.68702 0.47846 0.69743 C 0.47846 0.69211 0.47759 0.68702 0.47655 0.68702 C 0.47655 0.68563 0.47481 0.69211 0.47481 0.69743 C 0.47481 0.69465 0.47481 0.69211 0.47377 0.69211 C 0.47377 0.6935 0.4729 0.69488 0.4729 0.69743 C 0.4729 0.69604 0.4729 0.69465 0.4729 0.6935 C 0.47186 0.6935 0.47186 0.69488 0.47186 0.69627 C 0.47099 0.69627 0.47099 0.69488 0.47099 0.6935 C 0.47012 0.6935 0.47012 0.69488 0.47012 0.69627 " pathEditMode="relative" rAng="0" ptsTypes="fffffffffffffffffff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7" y="14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3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6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93 0.40296 C 0.65028 0.39348 0.63759 0.384 0.63325 0.384 C 0.60511 0.384 0.57644 0.53412 0.57644 0.68448 C 0.57644 0.60861 0.5622 0.53412 0.54847 0.53412 C 0.53422 0.53412 0.5205 0.61 0.5205 0.68448 C 0.5205 0.64701 0.51338 0.60861 0.50608 0.60861 C 0.49896 0.60861 0.49166 0.64608 0.49166 0.68448 C 0.49166 0.66528 0.48819 0.64701 0.48454 0.64701 C 0.48089 0.64701 0.47741 0.66621 0.47741 0.68448 C 0.47741 0.67477 0.4755 0.66528 0.47377 0.66528 C 0.47272 0.66528 0.47012 0.67477 0.47012 0.68448 C 0.47012 0.67962 0.46925 0.67477 0.46821 0.67477 C 0.46821 0.67361 0.46647 0.67962 0.46647 0.68448 C 0.46647 0.68194 0.46647 0.67962 0.46543 0.67962 C 0.46543 0.68078 0.46456 0.68217 0.46456 0.68448 C 0.46456 0.68309 0.46456 0.68194 0.46456 0.68078 C 0.46352 0.68078 0.46352 0.68217 0.46352 0.68333 C 0.46265 0.68333 0.46265 0.68217 0.46265 0.68078 C 0.46178 0.68078 0.46178 0.68217 0.46178 0.68333 " pathEditMode="relative" rAng="0" ptsTypes="fffffffffffffffffff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208 0.43565 " pathEditMode="relative" ptsTypes="AA">
                                      <p:cBhvr>
                                        <p:cTn id="1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3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26 0.3863 C 0.65862 0.37659 0.64593 0.36687 0.64159 0.36687 C 0.61345 0.36687 0.58478 0.51908 0.58478 0.67152 C 0.58478 0.59472 0.57053 0.51908 0.55681 0.51908 C 0.54256 0.51908 0.52884 0.59588 0.52884 0.67152 C 0.52884 0.63359 0.52171 0.59472 0.51442 0.59472 C 0.5073 0.59472 0.5 0.63243 0.5 0.67152 C 0.5 0.65186 0.49652 0.63359 0.49288 0.63359 C 0.48923 0.63359 0.48575 0.65302 0.48575 0.67152 C 0.48575 0.66158 0.48384 0.65186 0.4821 0.65186 C 0.48106 0.65186 0.47846 0.66158 0.47846 0.67152 C 0.47846 0.66643 0.47759 0.66158 0.47654 0.66158 C 0.47654 0.66042 0.47481 0.66643 0.47481 0.67152 C 0.47481 0.66898 0.47481 0.66643 0.47376 0.66643 C 0.47376 0.66782 0.4729 0.66898 0.4729 0.67152 C 0.4729 0.67013 0.4729 0.66898 0.4729 0.66782 C 0.47185 0.66782 0.47185 0.66898 0.47185 0.67037 C 0.47099 0.67037 0.47099 0.66898 0.47099 0.66782 C 0.47012 0.66782 0.47012 0.66898 0.47012 0.67037 " pathEditMode="relative" rAng="0" ptsTypes="fffffffffffffffffff">
                                      <p:cBhvr>
                                        <p:cTn id="1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7" y="13278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7 -0.04164 L 0.59555 0.3634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62" y="20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2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5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224 0.38215 C 0.60928 0.37336 0.59938 0.3648 0.5959 0.3648 C 0.57384 0.3648 0.55143 0.50105 0.55143 0.63729 C 0.55143 0.56859 0.54031 0.50105 0.52954 0.50105 C 0.51842 0.50105 0.50765 0.56975 0.50765 0.63729 C 0.50765 0.60329 0.50209 0.56859 0.49636 0.56859 C 0.4908 0.56859 0.48506 0.60236 0.48506 0.63729 C 0.48506 0.61971 0.48246 0.60329 0.4795 0.60329 C 0.47672 0.60329 0.47395 0.62064 0.47395 0.63729 C 0.47395 0.6285 0.47238 0.61971 0.47117 0.61971 C 0.4703 0.61971 0.46821 0.6285 0.46821 0.63729 C 0.46821 0.6329 0.46752 0.6285 0.46665 0.6285 C 0.46665 0.62735 0.46543 0.6329 0.46543 0.63729 C 0.46543 0.63498 0.46543 0.6329 0.46456 0.6329 C 0.46456 0.63406 0.46387 0.63521 0.46387 0.63729 C 0.46387 0.63614 0.46387 0.63498 0.46387 0.63406 C 0.463 0.63406 0.463 0.63521 0.463 0.63614 C 0.46231 0.63614 0.46231 0.63521 0.46231 0.63406 C 0.46178 0.63406 0.46178 0.63521 0.46178 0.63614 " pathEditMode="relative" rAng="0" ptsTypes="fffffffffffffffffff">
                                      <p:cBhvr>
                                        <p:cTn id="1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3" y="1189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7 -0.05945 L 0.57887 0.35392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8" y="20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2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5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25 0.38422 C 0.6336 0.3759 0.62144 0.36757 0.61727 0.36757 C 0.59017 0.36757 0.56272 0.49873 0.56272 0.63058 C 0.56272 0.56396 0.54882 0.49873 0.53562 0.49873 C 0.52189 0.49873 0.50869 0.56512 0.50869 0.63058 C 0.50869 0.5975 0.50191 0.56396 0.49497 0.56396 C 0.48802 0.56396 0.48107 0.59658 0.48107 0.63058 C 0.48107 0.61346 0.47777 0.5975 0.47412 0.5975 C 0.47064 0.5975 0.46734 0.61439 0.46734 0.63058 C 0.46734 0.62179 0.46543 0.61346 0.46387 0.61346 C 0.46283 0.61346 0.46039 0.62179 0.46039 0.63058 C 0.46039 0.62595 0.45952 0.62179 0.45848 0.62179 C 0.45848 0.62086 0.45674 0.62595 0.45674 0.63058 C 0.45674 0.62803 0.45674 0.62595 0.45588 0.62595 C 0.45588 0.62711 0.45501 0.62827 0.45501 0.63058 C 0.45501 0.62919 0.45501 0.62803 0.45501 0.62711 C 0.45396 0.62711 0.45396 0.62827 0.45396 0.62942 C 0.4531 0.62942 0.4531 0.62827 0.4531 0.62711 C 0.4524 0.62711 0.4524 0.62827 0.4524 0.62942 " pathEditMode="relative" rAng="0" ptsTypes="fffffffffffffffffff">
                                      <p:cBhvr>
                                        <p:cTn id="1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3" y="1147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6 -0.04164 L 0.55385 0.3437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1" y="19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8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1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86 0.41383 C 0.6329 0.40573 0.623 0.39787 0.61953 0.39787 C 0.59746 0.39787 0.57488 0.52532 0.57488 0.65301 C 0.57488 0.58848 0.56359 0.52532 0.55281 0.52532 C 0.54152 0.52532 0.53075 0.58963 0.53075 0.65301 C 0.53075 0.62109 0.52519 0.58848 0.51946 0.58848 C 0.5139 0.58848 0.50816 0.62017 0.50816 0.65301 C 0.50816 0.63659 0.50538 0.62109 0.50243 0.62109 C 0.49965 0.62109 0.49687 0.63752 0.49687 0.65301 C 0.49687 0.64469 0.49548 0.63659 0.49409 0.63659 C 0.49322 0.63659 0.49114 0.64469 0.49114 0.65301 C 0.49114 0.64862 0.49044 0.64469 0.48975 0.64469 C 0.48975 0.64353 0.48836 0.64862 0.48836 0.65301 C 0.48836 0.65047 0.48836 0.64862 0.48749 0.64862 C 0.48749 0.64978 0.4868 0.6507 0.4868 0.65301 C 0.4868 0.65163 0.4868 0.65047 0.4868 0.64978 C 0.48593 0.64978 0.48593 0.6507 0.48593 0.65186 C 0.48523 0.65186 0.48523 0.6507 0.48523 0.64978 C 0.48471 0.64978 0.48471 0.6507 0.48471 0.65186 " pathEditMode="relative" rAng="0" ptsTypes="fffffffffffffffffff">
                                      <p:cBhvr>
                                        <p:cTn id="2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7" y="1115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6 -0.0229 L 0.55386 0.3437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8" y="18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4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7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918 0.3951 C 0.61501 0.387 0.60233 0.3796 0.59798 0.3796 C 0.56966 0.3796 0.541 0.50405 0.541 0.62943 C 0.541 0.56605 0.5264 0.50405 0.51285 0.50405 C 0.49843 0.50405 0.48454 0.5672 0.48454 0.62943 C 0.48454 0.59797 0.47741 0.56605 0.47029 0.56605 C 0.46299 0.56605 0.45552 0.59704 0.45552 0.62943 C 0.45552 0.613 0.45222 0.59797 0.44857 0.59797 C 0.44492 0.59797 0.44145 0.6137 0.44145 0.62943 C 0.44145 0.6211 0.43937 0.613 0.4378 0.613 C 0.43659 0.613 0.43398 0.6211 0.43398 0.62943 C 0.43398 0.62503 0.43328 0.6211 0.43207 0.6211 C 0.43207 0.61971 0.43016 0.62503 0.43016 0.62943 C 0.43016 0.62688 0.43016 0.62503 0.42929 0.62503 C 0.42929 0.62596 0.42842 0.62711 0.42842 0.62943 C 0.42842 0.62781 0.42842 0.62688 0.42842 0.62596 C 0.42738 0.62596 0.42738 0.62711 0.42738 0.62804 C 0.42651 0.62804 0.42651 0.62711 0.42651 0.62596 C 0.42599 0.62596 0.42599 0.62711 0.42599 0.62804 " pathEditMode="relative" rAng="0" ptsTypes="fffffffffffffffffff">
                                      <p:cBhvr>
                                        <p:cTn id="2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9" y="1094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2" grpId="3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13" grpId="0" animBg="1"/>
      <p:bldP spid="12" grpId="0" animBg="1"/>
      <p:bldP spid="29" grpId="0" animBg="1"/>
      <p:bldP spid="28" grpId="0" animBg="1"/>
      <p:bldP spid="43" grpId="0" animBg="1"/>
      <p:bldP spid="30" grpId="0" animBg="1"/>
      <p:bldP spid="47" grpId="1" animBg="1"/>
      <p:bldP spid="48" grpId="0" animBg="1"/>
      <p:bldP spid="49" grpId="0" animBg="1"/>
      <p:bldP spid="45" grpId="0" animBg="1"/>
      <p:bldP spid="46" grpId="0" animBg="1"/>
      <p:bldP spid="44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963516" y="523015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2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8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8" y="266476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0" y="4924802"/>
            <a:ext cx="1905000" cy="18321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Family history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0" y="2959826"/>
            <a:ext cx="1905000" cy="183210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Gene mutation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0" y="976909"/>
            <a:ext cx="1905000" cy="183210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Brand</a:t>
            </a:r>
            <a:endParaRPr lang="en-US" sz="2400" dirty="0"/>
          </a:p>
        </p:txBody>
      </p:sp>
      <p:sp>
        <p:nvSpPr>
          <p:cNvPr id="50" name="Oval 49"/>
          <p:cNvSpPr/>
          <p:nvPr/>
        </p:nvSpPr>
        <p:spPr>
          <a:xfrm>
            <a:off x="2486370" y="40334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222587" y="1871693"/>
            <a:ext cx="3858908" cy="4215336"/>
            <a:chOff x="2222587" y="1871693"/>
            <a:chExt cx="3858908" cy="421533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239006" y="1871693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222587" y="4020667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239006" y="6087029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2222587" y="2047015"/>
            <a:ext cx="3858908" cy="3868641"/>
            <a:chOff x="2222587" y="2047015"/>
            <a:chExt cx="3858908" cy="3868641"/>
          </a:xfrm>
        </p:grpSpPr>
        <p:grpSp>
          <p:nvGrpSpPr>
            <p:cNvPr id="23" name="Group 22"/>
            <p:cNvGrpSpPr/>
            <p:nvPr/>
          </p:nvGrpSpPr>
          <p:grpSpPr>
            <a:xfrm>
              <a:off x="2222587" y="2047015"/>
              <a:ext cx="3858908" cy="1830063"/>
              <a:chOff x="2222587" y="2047015"/>
              <a:chExt cx="3858908" cy="1830063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3991432" y="2859554"/>
                <a:ext cx="2090063" cy="0"/>
              </a:xfrm>
              <a:prstGeom prst="straightConnector1">
                <a:avLst/>
              </a:prstGeom>
              <a:ln w="57150" cmpd="sng"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39006" y="2047015"/>
                <a:ext cx="1752426" cy="812539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2222587" y="2859554"/>
                <a:ext cx="1768845" cy="1017524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239006" y="4085593"/>
              <a:ext cx="3842489" cy="1830063"/>
              <a:chOff x="2239006" y="4085593"/>
              <a:chExt cx="3842489" cy="1830063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3991432" y="4911850"/>
                <a:ext cx="2090063" cy="0"/>
              </a:xfrm>
              <a:prstGeom prst="straightConnector1">
                <a:avLst/>
              </a:prstGeom>
              <a:ln w="57150" cmpd="sng"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255425" y="4085593"/>
                <a:ext cx="1752426" cy="812539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239006" y="4898132"/>
                <a:ext cx="1768845" cy="1017524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2222587" y="2258496"/>
            <a:ext cx="3858908" cy="3582359"/>
            <a:chOff x="2222587" y="2258496"/>
            <a:chExt cx="3858908" cy="3582359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3991432" y="3726483"/>
              <a:ext cx="2090063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38136" y="2258496"/>
              <a:ext cx="1753296" cy="146463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222587" y="3723130"/>
              <a:ext cx="1801683" cy="211772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255425" y="3723130"/>
              <a:ext cx="1752426" cy="153948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97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963516" y="523015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2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8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8" y="266476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" y="2288173"/>
            <a:ext cx="2188878" cy="11385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 mutation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-1" y="3616851"/>
            <a:ext cx="2188879" cy="117508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Family history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0" y="976910"/>
            <a:ext cx="2188878" cy="1162168"/>
          </a:xfrm>
          <a:prstGeom prst="ellipse">
            <a:avLst/>
          </a:prstGeom>
          <a:solidFill>
            <a:srgbClr val="FCD5B5"/>
          </a:solidFill>
          <a:ln>
            <a:solidFill>
              <a:srgbClr val="FCD5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Brand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486370" y="40334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02789" y="157441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86370" y="292123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502789" y="555393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0" y="4911948"/>
            <a:ext cx="2188879" cy="117508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??Unknown</a:t>
            </a:r>
          </a:p>
          <a:p>
            <a:pPr algn="ctr"/>
            <a:r>
              <a:rPr lang="en-US" sz="2400" dirty="0" smtClean="0"/>
              <a:t>??</a:t>
            </a:r>
            <a:endParaRPr lang="en-US" sz="24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502789" y="4178654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Multiply 64"/>
          <p:cNvSpPr/>
          <p:nvPr/>
        </p:nvSpPr>
        <p:spPr>
          <a:xfrm>
            <a:off x="3675981" y="0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4721" y="-6684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6235" y="4684298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5" grpId="1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5973467" y="3885608"/>
            <a:ext cx="78532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63516" y="523015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2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4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8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8" y="266476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" y="2288173"/>
            <a:ext cx="2188878" cy="11385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 mutation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-1" y="3616851"/>
            <a:ext cx="2188879" cy="117508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Family history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>
            <a:off x="0" y="976910"/>
            <a:ext cx="2188878" cy="1162168"/>
          </a:xfrm>
          <a:prstGeom prst="ellipse">
            <a:avLst/>
          </a:prstGeom>
          <a:solidFill>
            <a:srgbClr val="FCD5B5"/>
          </a:solidFill>
          <a:ln>
            <a:solidFill>
              <a:srgbClr val="FCD5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Brand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486370" y="40334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ANALYSIS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0" y="4911948"/>
            <a:ext cx="2188879" cy="117508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??Unknown</a:t>
            </a:r>
          </a:p>
          <a:p>
            <a:pPr algn="ctr"/>
            <a:r>
              <a:rPr lang="en-US" sz="2400" dirty="0" smtClean="0"/>
              <a:t>??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39006" y="2139078"/>
            <a:ext cx="4127123" cy="3826943"/>
            <a:chOff x="2239006" y="2139078"/>
            <a:chExt cx="4127123" cy="3826943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239006" y="2139078"/>
              <a:ext cx="4010160" cy="641759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6677" y="5618714"/>
              <a:ext cx="3842489" cy="347307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239006" y="4283326"/>
              <a:ext cx="4127123" cy="1041703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39006" y="3132689"/>
            <a:ext cx="1152920" cy="2192340"/>
            <a:chOff x="2239006" y="3132689"/>
            <a:chExt cx="1152920" cy="219234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2239006" y="3132689"/>
              <a:ext cx="1152920" cy="484162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239006" y="3894689"/>
              <a:ext cx="1152920" cy="166216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239006" y="4202527"/>
              <a:ext cx="1152920" cy="1122502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>
            <a:off x="5940340" y="3894689"/>
            <a:ext cx="851578" cy="0"/>
          </a:xfrm>
          <a:prstGeom prst="straightConnector1">
            <a:avLst/>
          </a:prstGeom>
          <a:ln w="152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675981" y="3313605"/>
            <a:ext cx="2188878" cy="11621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Kogenate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Advate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Multiply 52"/>
          <p:cNvSpPr/>
          <p:nvPr/>
        </p:nvSpPr>
        <p:spPr>
          <a:xfrm>
            <a:off x="5668867" y="3132689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3675981" y="0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188878" y="4488483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3 -3.79055E-6 L 0.21991 -3.79055E-6 C 0.3005 -3.79055E-6 0.39986 0.09199 0.39986 0.16682 L 0.39986 0.3334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8" y="1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1" animBg="1"/>
      <p:bldP spid="53" grpId="0" animBg="1"/>
      <p:bldP spid="54" grpId="0" animBg="1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3060</Words>
  <Application>Microsoft Macintosh PowerPoint</Application>
  <PresentationFormat>On-screen Show (4:3)</PresentationFormat>
  <Paragraphs>598</Paragraphs>
  <Slides>32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Inhibitor development according to FVIII concentrate in PUPs: how to interpret current evidence? </vt:lpstr>
      <vt:lpstr>Disclosures for Alfonso Iorio</vt:lpstr>
      <vt:lpstr>Overview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causality – summary notes Selection by indication</vt:lpstr>
      <vt:lpstr>Overview</vt:lpstr>
      <vt:lpstr>Concentrate based risk of inhibitors</vt:lpstr>
      <vt:lpstr>Evidence profiling</vt:lpstr>
      <vt:lpstr>Evidence profiling</vt:lpstr>
      <vt:lpstr>Evidence profiling</vt:lpstr>
      <vt:lpstr>PowerPoint Presentation</vt:lpstr>
      <vt:lpstr>Evidence profiling</vt:lpstr>
      <vt:lpstr>PowerPoint Presentation</vt:lpstr>
      <vt:lpstr>Evidence profiling</vt:lpstr>
      <vt:lpstr>Evidence profiling</vt:lpstr>
      <vt:lpstr>PowerPoint Presentation</vt:lpstr>
      <vt:lpstr>Evidence profiling</vt:lpstr>
      <vt:lpstr>PowerPoint Presentation</vt:lpstr>
      <vt:lpstr>Appraisal: final notes</vt:lpstr>
      <vt:lpstr>Overview</vt:lpstr>
      <vt:lpstr>Randomized controlled trial</vt:lpstr>
      <vt:lpstr>Implications</vt:lpstr>
      <vt:lpstr>PowerPoint Presentation</vt:lpstr>
      <vt:lpstr>Conclusion</vt:lpstr>
      <vt:lpstr>Thank you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Inhibitor development according to FVIII concentrate in PUPs: how to interpret current evidence? </dc:title>
  <dc:creator>Alfonso Iorio</dc:creator>
  <cp:lastModifiedBy>Alfonso Iorio</cp:lastModifiedBy>
  <cp:revision>105</cp:revision>
  <cp:lastPrinted>2015-02-01T20:25:58Z</cp:lastPrinted>
  <dcterms:created xsi:type="dcterms:W3CDTF">2015-01-26T19:07:09Z</dcterms:created>
  <dcterms:modified xsi:type="dcterms:W3CDTF">2015-02-11T08:03:16Z</dcterms:modified>
</cp:coreProperties>
</file>